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/>
  <p:notesSz cx="6858000" cy="9144000"/>
  <p:embeddedFontLst>
    <p:embeddedFont>
      <p:font typeface="Archivo Black" panose="020B0604020202020204" charset="0"/>
      <p:regular r:id="rId55"/>
    </p:embeddedFont>
    <p:embeddedFont>
      <p:font typeface="Exo 2" panose="020B0604020202020204" charset="0"/>
      <p:regular r:id="rId56"/>
    </p:embeddedFont>
    <p:embeddedFont>
      <p:font typeface="Exo 2 Bold" panose="020B0604020202020204" charset="0"/>
      <p:regular r:id="rId57"/>
    </p:embeddedFont>
    <p:embeddedFont>
      <p:font typeface="Montserrat" panose="00000500000000000000" pitchFamily="2" charset="0"/>
      <p:regular r:id="rId58"/>
    </p:embeddedFont>
    <p:embeddedFont>
      <p:font typeface="Montserrat Bold" panose="020B0604020202020204" charset="0"/>
      <p:regular r:id="rId59"/>
    </p:embeddedFont>
    <p:embeddedFont>
      <p:font typeface="Open Sauce" panose="020B0604020202020204" charset="0"/>
      <p:regular r:id="rId60"/>
    </p:embeddedFont>
    <p:embeddedFont>
      <p:font typeface="Open Sauce Bold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5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63.jpeg"/><Relationship Id="rId7" Type="http://schemas.openxmlformats.org/officeDocument/2006/relationships/image" Target="../media/image8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51.jpeg"/><Relationship Id="rId10" Type="http://schemas.openxmlformats.org/officeDocument/2006/relationships/image" Target="../media/image86.jpeg"/><Relationship Id="rId4" Type="http://schemas.openxmlformats.org/officeDocument/2006/relationships/image" Target="../media/image81.jpeg"/><Relationship Id="rId9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22122" y="0"/>
            <a:ext cx="8698393" cy="10400373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4191521" y="4070927"/>
            <a:ext cx="9904959" cy="214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8"/>
              </a:lnSpc>
            </a:pPr>
            <a:r>
              <a:rPr lang="en-US" sz="6202" spc="86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 BombeROS DE TALCAHUANO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4030" y="9484984"/>
            <a:ext cx="9589607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1977" b="1" spc="-3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BENJAMÍN ÁLVAREZ – DANIEL GONZALES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71449" y="3737238"/>
            <a:ext cx="7345101" cy="52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7"/>
              </a:lnSpc>
            </a:pPr>
            <a:r>
              <a:rPr lang="en-US" sz="3099" spc="43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CAPSTONE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1521" y="6374109"/>
            <a:ext cx="9904959" cy="360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153" b="1" spc="114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DE TÍTULO – DUOC UC, SEDE SAN JOAQUÍN</a:t>
            </a:r>
          </a:p>
        </p:txBody>
      </p:sp>
      <p:sp>
        <p:nvSpPr>
          <p:cNvPr id="13" name="Freeform 13"/>
          <p:cNvSpPr/>
          <p:nvPr/>
        </p:nvSpPr>
        <p:spPr>
          <a:xfrm>
            <a:off x="6239821" y="1366318"/>
            <a:ext cx="5808359" cy="1430308"/>
          </a:xfrm>
          <a:custGeom>
            <a:avLst/>
            <a:gdLst/>
            <a:ahLst/>
            <a:cxnLst/>
            <a:rect l="l" t="t" r="r" b="b"/>
            <a:pathLst>
              <a:path w="5808359" h="1430308">
                <a:moveTo>
                  <a:pt x="0" y="0"/>
                </a:moveTo>
                <a:lnTo>
                  <a:pt x="5808358" y="0"/>
                </a:lnTo>
                <a:lnTo>
                  <a:pt x="5808358" y="1430309"/>
                </a:lnTo>
                <a:lnTo>
                  <a:pt x="0" y="1430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013836" y="548056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883047"/>
            <a:ext cx="15823859" cy="2561160"/>
            <a:chOff x="0" y="0"/>
            <a:chExt cx="5401244" cy="8742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01244" cy="874215"/>
            </a:xfrm>
            <a:custGeom>
              <a:avLst/>
              <a:gdLst/>
              <a:ahLst/>
              <a:cxnLst/>
              <a:rect l="l" t="t" r="r" b="b"/>
              <a:pathLst>
                <a:path w="5401244" h="874215">
                  <a:moveTo>
                    <a:pt x="23484" y="0"/>
                  </a:moveTo>
                  <a:lnTo>
                    <a:pt x="5377760" y="0"/>
                  </a:lnTo>
                  <a:cubicBezTo>
                    <a:pt x="5383988" y="0"/>
                    <a:pt x="5389962" y="2474"/>
                    <a:pt x="5394366" y="6878"/>
                  </a:cubicBezTo>
                  <a:cubicBezTo>
                    <a:pt x="5398770" y="11283"/>
                    <a:pt x="5401244" y="17256"/>
                    <a:pt x="5401244" y="23484"/>
                  </a:cubicBezTo>
                  <a:lnTo>
                    <a:pt x="5401244" y="850731"/>
                  </a:lnTo>
                  <a:cubicBezTo>
                    <a:pt x="5401244" y="856959"/>
                    <a:pt x="5398770" y="862932"/>
                    <a:pt x="5394366" y="867336"/>
                  </a:cubicBezTo>
                  <a:cubicBezTo>
                    <a:pt x="5389962" y="871741"/>
                    <a:pt x="5383988" y="874215"/>
                    <a:pt x="5377760" y="874215"/>
                  </a:cubicBezTo>
                  <a:lnTo>
                    <a:pt x="23484" y="874215"/>
                  </a:lnTo>
                  <a:cubicBezTo>
                    <a:pt x="17256" y="874215"/>
                    <a:pt x="11283" y="871741"/>
                    <a:pt x="6878" y="867336"/>
                  </a:cubicBezTo>
                  <a:cubicBezTo>
                    <a:pt x="2474" y="862932"/>
                    <a:pt x="0" y="856959"/>
                    <a:pt x="0" y="850731"/>
                  </a:cubicBezTo>
                  <a:lnTo>
                    <a:pt x="0" y="23484"/>
                  </a:lnTo>
                  <a:cubicBezTo>
                    <a:pt x="0" y="17256"/>
                    <a:pt x="2474" y="11283"/>
                    <a:pt x="6878" y="6878"/>
                  </a:cubicBezTo>
                  <a:cubicBezTo>
                    <a:pt x="11283" y="2474"/>
                    <a:pt x="17256" y="0"/>
                    <a:pt x="23484" y="0"/>
                  </a:cubicBezTo>
                  <a:close/>
                </a:path>
              </a:pathLst>
            </a:custGeom>
            <a:solidFill>
              <a:srgbClr val="99999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401244" cy="893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7761" y="4313892"/>
            <a:ext cx="736150" cy="665905"/>
            <a:chOff x="0" y="0"/>
            <a:chExt cx="193883" cy="175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860" y="2668335"/>
            <a:ext cx="5689104" cy="275488"/>
            <a:chOff x="0" y="0"/>
            <a:chExt cx="4519796" cy="218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207587"/>
            <a:ext cx="15823859" cy="2561160"/>
            <a:chOff x="0" y="0"/>
            <a:chExt cx="5401244" cy="874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01244" cy="874215"/>
            </a:xfrm>
            <a:custGeom>
              <a:avLst/>
              <a:gdLst/>
              <a:ahLst/>
              <a:cxnLst/>
              <a:rect l="l" t="t" r="r" b="b"/>
              <a:pathLst>
                <a:path w="5401244" h="874215">
                  <a:moveTo>
                    <a:pt x="23484" y="0"/>
                  </a:moveTo>
                  <a:lnTo>
                    <a:pt x="5377760" y="0"/>
                  </a:lnTo>
                  <a:cubicBezTo>
                    <a:pt x="5383988" y="0"/>
                    <a:pt x="5389962" y="2474"/>
                    <a:pt x="5394366" y="6878"/>
                  </a:cubicBezTo>
                  <a:cubicBezTo>
                    <a:pt x="5398770" y="11283"/>
                    <a:pt x="5401244" y="17256"/>
                    <a:pt x="5401244" y="23484"/>
                  </a:cubicBezTo>
                  <a:lnTo>
                    <a:pt x="5401244" y="850731"/>
                  </a:lnTo>
                  <a:cubicBezTo>
                    <a:pt x="5401244" y="856959"/>
                    <a:pt x="5398770" y="862932"/>
                    <a:pt x="5394366" y="867336"/>
                  </a:cubicBezTo>
                  <a:cubicBezTo>
                    <a:pt x="5389962" y="871741"/>
                    <a:pt x="5383988" y="874215"/>
                    <a:pt x="5377760" y="874215"/>
                  </a:cubicBezTo>
                  <a:lnTo>
                    <a:pt x="23484" y="874215"/>
                  </a:lnTo>
                  <a:cubicBezTo>
                    <a:pt x="17256" y="874215"/>
                    <a:pt x="11283" y="871741"/>
                    <a:pt x="6878" y="867336"/>
                  </a:cubicBezTo>
                  <a:cubicBezTo>
                    <a:pt x="2474" y="862932"/>
                    <a:pt x="0" y="856959"/>
                    <a:pt x="0" y="850731"/>
                  </a:cubicBezTo>
                  <a:lnTo>
                    <a:pt x="0" y="23484"/>
                  </a:lnTo>
                  <a:cubicBezTo>
                    <a:pt x="0" y="17256"/>
                    <a:pt x="2474" y="11283"/>
                    <a:pt x="6878" y="6878"/>
                  </a:cubicBezTo>
                  <a:cubicBezTo>
                    <a:pt x="11283" y="2474"/>
                    <a:pt x="17256" y="0"/>
                    <a:pt x="23484" y="0"/>
                  </a:cubicBezTo>
                  <a:close/>
                </a:path>
              </a:pathLst>
            </a:custGeom>
            <a:solidFill>
              <a:srgbClr val="00BF63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401244" cy="893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7761" y="7563636"/>
            <a:ext cx="736150" cy="665905"/>
            <a:chOff x="0" y="0"/>
            <a:chExt cx="193883" cy="175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-715490" y="481381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/>
          <p:nvPr/>
        </p:nvGrpSpPr>
        <p:grpSpPr>
          <a:xfrm>
            <a:off x="14442975" y="3535627"/>
            <a:ext cx="3215746" cy="321574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874380" y="3992032"/>
            <a:ext cx="2352935" cy="2302935"/>
          </a:xfrm>
          <a:custGeom>
            <a:avLst/>
            <a:gdLst/>
            <a:ahLst/>
            <a:cxnLst/>
            <a:rect l="l" t="t" r="r" b="b"/>
            <a:pathLst>
              <a:path w="2352935" h="2302935">
                <a:moveTo>
                  <a:pt x="0" y="0"/>
                </a:moveTo>
                <a:lnTo>
                  <a:pt x="2352935" y="0"/>
                </a:lnTo>
                <a:lnTo>
                  <a:pt x="2352935" y="2302936"/>
                </a:lnTo>
                <a:lnTo>
                  <a:pt x="0" y="2302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1663813" y="1244960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BENEFICIAROS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7374" y="4092428"/>
            <a:ext cx="10131387" cy="208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8"/>
              </a:lnSpc>
              <a:spcBef>
                <a:spcPct val="0"/>
              </a:spcBef>
            </a:pPr>
            <a:r>
              <a:rPr lang="en-US" sz="2948" b="1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D</a:t>
            </a: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irectos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de la flota.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Supervisores/Mecánicos.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Conductores de vehículos de emergencia.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17374" y="7436276"/>
            <a:ext cx="11783836" cy="20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99"/>
              </a:lnSpc>
              <a:spcBef>
                <a:spcPct val="0"/>
              </a:spcBef>
            </a:pPr>
            <a:r>
              <a:rPr lang="en-US" sz="2971" b="1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Ind</a:t>
            </a: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irectos</a:t>
            </a:r>
          </a:p>
          <a:p>
            <a:pPr marL="641440" lvl="1" indent="-320720" algn="l">
              <a:lnSpc>
                <a:spcPts val="4099"/>
              </a:lnSpc>
              <a:buFont typeface="Arial"/>
              <a:buChar char="•"/>
            </a:pP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Comunidad de Talcahuano y alrededores.</a:t>
            </a:r>
          </a:p>
          <a:p>
            <a:pPr marL="641440" lvl="1" indent="-320720" algn="l">
              <a:lnSpc>
                <a:spcPts val="4099"/>
              </a:lnSpc>
              <a:buFont typeface="Arial"/>
              <a:buChar char="•"/>
            </a:pP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Ciudadanos que dependen de una respuesta rápida y eficiente ante emergencias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340774" y="6880294"/>
            <a:ext cx="3215746" cy="321574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643778" y="7867298"/>
            <a:ext cx="2814138" cy="1241738"/>
          </a:xfrm>
          <a:custGeom>
            <a:avLst/>
            <a:gdLst/>
            <a:ahLst/>
            <a:cxnLst/>
            <a:rect l="l" t="t" r="r" b="b"/>
            <a:pathLst>
              <a:path w="2814138" h="1241738">
                <a:moveTo>
                  <a:pt x="0" y="0"/>
                </a:moveTo>
                <a:lnTo>
                  <a:pt x="2814138" y="0"/>
                </a:lnTo>
                <a:lnTo>
                  <a:pt x="2814138" y="1241738"/>
                </a:lnTo>
                <a:lnTo>
                  <a:pt x="0" y="124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3992" y="926526"/>
            <a:ext cx="18060017" cy="8602486"/>
            <a:chOff x="0" y="0"/>
            <a:chExt cx="4756548" cy="226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6548" cy="2265675"/>
            </a:xfrm>
            <a:custGeom>
              <a:avLst/>
              <a:gdLst/>
              <a:ahLst/>
              <a:cxnLst/>
              <a:rect l="l" t="t" r="r" b="b"/>
              <a:pathLst>
                <a:path w="4756548" h="2265675">
                  <a:moveTo>
                    <a:pt x="10717" y="0"/>
                  </a:moveTo>
                  <a:lnTo>
                    <a:pt x="4745831" y="0"/>
                  </a:lnTo>
                  <a:cubicBezTo>
                    <a:pt x="4748673" y="0"/>
                    <a:pt x="4751399" y="1129"/>
                    <a:pt x="4753409" y="3139"/>
                  </a:cubicBezTo>
                  <a:cubicBezTo>
                    <a:pt x="4755419" y="5149"/>
                    <a:pt x="4756548" y="7875"/>
                    <a:pt x="4756548" y="10717"/>
                  </a:cubicBezTo>
                  <a:lnTo>
                    <a:pt x="4756548" y="2254958"/>
                  </a:lnTo>
                  <a:cubicBezTo>
                    <a:pt x="4756548" y="2260877"/>
                    <a:pt x="4751749" y="2265675"/>
                    <a:pt x="4745831" y="2265675"/>
                  </a:cubicBezTo>
                  <a:lnTo>
                    <a:pt x="10717" y="2265675"/>
                  </a:lnTo>
                  <a:cubicBezTo>
                    <a:pt x="4798" y="2265675"/>
                    <a:pt x="0" y="2260877"/>
                    <a:pt x="0" y="2254958"/>
                  </a:cubicBezTo>
                  <a:lnTo>
                    <a:pt x="0" y="10717"/>
                  </a:lnTo>
                  <a:cubicBezTo>
                    <a:pt x="0" y="4798"/>
                    <a:pt x="4798" y="0"/>
                    <a:pt x="1071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6548" cy="228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6397" y="2392807"/>
            <a:ext cx="3281767" cy="5899493"/>
            <a:chOff x="0" y="0"/>
            <a:chExt cx="812800" cy="1461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539BE0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43" y="4844544"/>
            <a:ext cx="3242277" cy="753287"/>
            <a:chOff x="0" y="0"/>
            <a:chExt cx="803020" cy="186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3020" cy="186568"/>
            </a:xfrm>
            <a:custGeom>
              <a:avLst/>
              <a:gdLst/>
              <a:ahLst/>
              <a:cxnLst/>
              <a:rect l="l" t="t" r="r" b="b"/>
              <a:pathLst>
                <a:path w="803020" h="186568">
                  <a:moveTo>
                    <a:pt x="0" y="0"/>
                  </a:moveTo>
                  <a:lnTo>
                    <a:pt x="803020" y="0"/>
                  </a:lnTo>
                  <a:lnTo>
                    <a:pt x="803020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03020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Gestión de vehículos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87096" y="2392807"/>
            <a:ext cx="3281767" cy="5899493"/>
            <a:chOff x="0" y="0"/>
            <a:chExt cx="812800" cy="1461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08815" y="4844544"/>
            <a:ext cx="3222826" cy="753287"/>
            <a:chOff x="0" y="0"/>
            <a:chExt cx="798202" cy="18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202" cy="186568"/>
            </a:xfrm>
            <a:custGeom>
              <a:avLst/>
              <a:gdLst/>
              <a:ahLst/>
              <a:cxnLst/>
              <a:rect l="l" t="t" r="r" b="b"/>
              <a:pathLst>
                <a:path w="798202" h="186568">
                  <a:moveTo>
                    <a:pt x="0" y="0"/>
                  </a:moveTo>
                  <a:lnTo>
                    <a:pt x="798202" y="0"/>
                  </a:lnTo>
                  <a:lnTo>
                    <a:pt x="798202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8202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mantenciones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117" y="2392807"/>
            <a:ext cx="3281767" cy="5899493"/>
            <a:chOff x="0" y="0"/>
            <a:chExt cx="812800" cy="146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4836" y="4814495"/>
            <a:ext cx="3260047" cy="747280"/>
            <a:chOff x="0" y="0"/>
            <a:chExt cx="807421" cy="18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7421" cy="185080"/>
            </a:xfrm>
            <a:custGeom>
              <a:avLst/>
              <a:gdLst/>
              <a:ahLst/>
              <a:cxnLst/>
              <a:rect l="l" t="t" r="r" b="b"/>
              <a:pathLst>
                <a:path w="807421" h="185080">
                  <a:moveTo>
                    <a:pt x="0" y="0"/>
                  </a:moveTo>
                  <a:lnTo>
                    <a:pt x="807421" y="0"/>
                  </a:lnTo>
                  <a:lnTo>
                    <a:pt x="80742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742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Alertas automáticas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3882" y="2392807"/>
            <a:ext cx="3281767" cy="5899493"/>
            <a:chOff x="0" y="0"/>
            <a:chExt cx="812800" cy="14611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0" y="4814495"/>
            <a:ext cx="3183375" cy="747280"/>
            <a:chOff x="0" y="0"/>
            <a:chExt cx="788431" cy="1850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8431" cy="185080"/>
            </a:xfrm>
            <a:custGeom>
              <a:avLst/>
              <a:gdLst/>
              <a:ahLst/>
              <a:cxnLst/>
              <a:rect l="l" t="t" r="r" b="b"/>
              <a:pathLst>
                <a:path w="788431" h="185080">
                  <a:moveTo>
                    <a:pt x="0" y="0"/>
                  </a:moveTo>
                  <a:lnTo>
                    <a:pt x="788431" y="0"/>
                  </a:lnTo>
                  <a:lnTo>
                    <a:pt x="78843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8843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39836" y="2392807"/>
            <a:ext cx="3281767" cy="5899493"/>
            <a:chOff x="0" y="0"/>
            <a:chExt cx="812800" cy="1461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50750" y="4814495"/>
            <a:ext cx="3270852" cy="747280"/>
            <a:chOff x="0" y="0"/>
            <a:chExt cx="810097" cy="1850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0097" cy="185080"/>
            </a:xfrm>
            <a:custGeom>
              <a:avLst/>
              <a:gdLst/>
              <a:ahLst/>
              <a:cxnLst/>
              <a:rect l="l" t="t" r="r" b="b"/>
              <a:pathLst>
                <a:path w="810097" h="185080">
                  <a:moveTo>
                    <a:pt x="0" y="0"/>
                  </a:moveTo>
                  <a:lnTo>
                    <a:pt x="810097" y="0"/>
                  </a:lnTo>
                  <a:lnTo>
                    <a:pt x="810097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0097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 y roles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8034875" y="2748705"/>
            <a:ext cx="2182994" cy="1672719"/>
          </a:xfrm>
          <a:custGeom>
            <a:avLst/>
            <a:gdLst/>
            <a:ahLst/>
            <a:cxnLst/>
            <a:rect l="l" t="t" r="r" b="b"/>
            <a:pathLst>
              <a:path w="2182994" h="1672719">
                <a:moveTo>
                  <a:pt x="0" y="0"/>
                </a:moveTo>
                <a:lnTo>
                  <a:pt x="2182995" y="0"/>
                </a:lnTo>
                <a:lnTo>
                  <a:pt x="2182995" y="1672719"/>
                </a:lnTo>
                <a:lnTo>
                  <a:pt x="0" y="167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1897368" y="2656907"/>
            <a:ext cx="1734662" cy="1924729"/>
          </a:xfrm>
          <a:custGeom>
            <a:avLst/>
            <a:gdLst/>
            <a:ahLst/>
            <a:cxnLst/>
            <a:rect l="l" t="t" r="r" b="b"/>
            <a:pathLst>
              <a:path w="1734662" h="1924729">
                <a:moveTo>
                  <a:pt x="0" y="0"/>
                </a:moveTo>
                <a:lnTo>
                  <a:pt x="1734662" y="0"/>
                </a:lnTo>
                <a:lnTo>
                  <a:pt x="1734662" y="1924729"/>
                </a:lnTo>
                <a:lnTo>
                  <a:pt x="0" y="192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28621" y="2653198"/>
            <a:ext cx="1904197" cy="1863733"/>
          </a:xfrm>
          <a:custGeom>
            <a:avLst/>
            <a:gdLst/>
            <a:ahLst/>
            <a:cxnLst/>
            <a:rect l="l" t="t" r="r" b="b"/>
            <a:pathLst>
              <a:path w="1904197" h="1863733">
                <a:moveTo>
                  <a:pt x="0" y="0"/>
                </a:moveTo>
                <a:lnTo>
                  <a:pt x="1904197" y="0"/>
                </a:lnTo>
                <a:lnTo>
                  <a:pt x="1904197" y="1863733"/>
                </a:lnTo>
                <a:lnTo>
                  <a:pt x="0" y="186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4661896" y="2656907"/>
            <a:ext cx="1694581" cy="2026405"/>
          </a:xfrm>
          <a:custGeom>
            <a:avLst/>
            <a:gdLst/>
            <a:ahLst/>
            <a:cxnLst/>
            <a:rect l="l" t="t" r="r" b="b"/>
            <a:pathLst>
              <a:path w="1694581" h="2026405">
                <a:moveTo>
                  <a:pt x="0" y="0"/>
                </a:moveTo>
                <a:lnTo>
                  <a:pt x="1694581" y="0"/>
                </a:lnTo>
                <a:lnTo>
                  <a:pt x="1694581" y="2026405"/>
                </a:lnTo>
                <a:lnTo>
                  <a:pt x="0" y="2026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79457" y="2653198"/>
            <a:ext cx="1869540" cy="2065790"/>
          </a:xfrm>
          <a:custGeom>
            <a:avLst/>
            <a:gdLst/>
            <a:ahLst/>
            <a:cxnLst/>
            <a:rect l="l" t="t" r="r" b="b"/>
            <a:pathLst>
              <a:path w="1869540" h="2065790">
                <a:moveTo>
                  <a:pt x="0" y="0"/>
                </a:moveTo>
                <a:lnTo>
                  <a:pt x="1869540" y="0"/>
                </a:lnTo>
                <a:lnTo>
                  <a:pt x="1869540" y="2065790"/>
                </a:lnTo>
                <a:lnTo>
                  <a:pt x="0" y="20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3690980" y="1000531"/>
            <a:ext cx="10906040" cy="9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spc="4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5637" y="5199194"/>
            <a:ext cx="2469933" cy="343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registro de datos técnicos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estado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kilometraje 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alertas</a:t>
            </a: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105549" y="5731181"/>
            <a:ext cx="2844861" cy="19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Registro de preventivas y correctivas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por vehículo.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17451" y="6164548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Por fechas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Kilometraje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Vencimientos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71856" y="5978331"/>
            <a:ext cx="303161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Supervisores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Mecánicos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Conductores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83884" y="5959760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Flotas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Costos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de uso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3992" y="926526"/>
            <a:ext cx="18060017" cy="8602486"/>
            <a:chOff x="0" y="0"/>
            <a:chExt cx="4756548" cy="226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6548" cy="2265675"/>
            </a:xfrm>
            <a:custGeom>
              <a:avLst/>
              <a:gdLst/>
              <a:ahLst/>
              <a:cxnLst/>
              <a:rect l="l" t="t" r="r" b="b"/>
              <a:pathLst>
                <a:path w="4756548" h="2265675">
                  <a:moveTo>
                    <a:pt x="10717" y="0"/>
                  </a:moveTo>
                  <a:lnTo>
                    <a:pt x="4745831" y="0"/>
                  </a:lnTo>
                  <a:cubicBezTo>
                    <a:pt x="4748673" y="0"/>
                    <a:pt x="4751399" y="1129"/>
                    <a:pt x="4753409" y="3139"/>
                  </a:cubicBezTo>
                  <a:cubicBezTo>
                    <a:pt x="4755419" y="5149"/>
                    <a:pt x="4756548" y="7875"/>
                    <a:pt x="4756548" y="10717"/>
                  </a:cubicBezTo>
                  <a:lnTo>
                    <a:pt x="4756548" y="2254958"/>
                  </a:lnTo>
                  <a:cubicBezTo>
                    <a:pt x="4756548" y="2260877"/>
                    <a:pt x="4751749" y="2265675"/>
                    <a:pt x="4745831" y="2265675"/>
                  </a:cubicBezTo>
                  <a:lnTo>
                    <a:pt x="10717" y="2265675"/>
                  </a:lnTo>
                  <a:cubicBezTo>
                    <a:pt x="4798" y="2265675"/>
                    <a:pt x="0" y="2260877"/>
                    <a:pt x="0" y="2254958"/>
                  </a:cubicBezTo>
                  <a:lnTo>
                    <a:pt x="0" y="10717"/>
                  </a:lnTo>
                  <a:cubicBezTo>
                    <a:pt x="0" y="4798"/>
                    <a:pt x="4798" y="0"/>
                    <a:pt x="1071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6548" cy="228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6397" y="2392807"/>
            <a:ext cx="3281767" cy="5899493"/>
            <a:chOff x="0" y="0"/>
            <a:chExt cx="812800" cy="1461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43" y="4844544"/>
            <a:ext cx="3242277" cy="753287"/>
            <a:chOff x="0" y="0"/>
            <a:chExt cx="803020" cy="186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3020" cy="186568"/>
            </a:xfrm>
            <a:custGeom>
              <a:avLst/>
              <a:gdLst/>
              <a:ahLst/>
              <a:cxnLst/>
              <a:rect l="l" t="t" r="r" b="b"/>
              <a:pathLst>
                <a:path w="803020" h="186568">
                  <a:moveTo>
                    <a:pt x="0" y="0"/>
                  </a:moveTo>
                  <a:lnTo>
                    <a:pt x="803020" y="0"/>
                  </a:lnTo>
                  <a:lnTo>
                    <a:pt x="803020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03020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Gestión de vehículos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87096" y="2392807"/>
            <a:ext cx="3281767" cy="5899493"/>
            <a:chOff x="0" y="0"/>
            <a:chExt cx="812800" cy="1461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00BF63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08815" y="4844544"/>
            <a:ext cx="3222826" cy="753287"/>
            <a:chOff x="0" y="0"/>
            <a:chExt cx="798202" cy="18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202" cy="186568"/>
            </a:xfrm>
            <a:custGeom>
              <a:avLst/>
              <a:gdLst/>
              <a:ahLst/>
              <a:cxnLst/>
              <a:rect l="l" t="t" r="r" b="b"/>
              <a:pathLst>
                <a:path w="798202" h="186568">
                  <a:moveTo>
                    <a:pt x="0" y="0"/>
                  </a:moveTo>
                  <a:lnTo>
                    <a:pt x="798202" y="0"/>
                  </a:lnTo>
                  <a:lnTo>
                    <a:pt x="798202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8202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mantenciones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117" y="2392807"/>
            <a:ext cx="3281767" cy="5899493"/>
            <a:chOff x="0" y="0"/>
            <a:chExt cx="812800" cy="146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4836" y="4814495"/>
            <a:ext cx="3260047" cy="747280"/>
            <a:chOff x="0" y="0"/>
            <a:chExt cx="807421" cy="18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7421" cy="185080"/>
            </a:xfrm>
            <a:custGeom>
              <a:avLst/>
              <a:gdLst/>
              <a:ahLst/>
              <a:cxnLst/>
              <a:rect l="l" t="t" r="r" b="b"/>
              <a:pathLst>
                <a:path w="807421" h="185080">
                  <a:moveTo>
                    <a:pt x="0" y="0"/>
                  </a:moveTo>
                  <a:lnTo>
                    <a:pt x="807421" y="0"/>
                  </a:lnTo>
                  <a:lnTo>
                    <a:pt x="80742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742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Alertas automáticas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3882" y="2392807"/>
            <a:ext cx="3281767" cy="5899493"/>
            <a:chOff x="0" y="0"/>
            <a:chExt cx="812800" cy="14611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0" y="4814495"/>
            <a:ext cx="3183375" cy="747280"/>
            <a:chOff x="0" y="0"/>
            <a:chExt cx="788431" cy="1850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8431" cy="185080"/>
            </a:xfrm>
            <a:custGeom>
              <a:avLst/>
              <a:gdLst/>
              <a:ahLst/>
              <a:cxnLst/>
              <a:rect l="l" t="t" r="r" b="b"/>
              <a:pathLst>
                <a:path w="788431" h="185080">
                  <a:moveTo>
                    <a:pt x="0" y="0"/>
                  </a:moveTo>
                  <a:lnTo>
                    <a:pt x="788431" y="0"/>
                  </a:lnTo>
                  <a:lnTo>
                    <a:pt x="78843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8843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39836" y="2392807"/>
            <a:ext cx="3281767" cy="5899493"/>
            <a:chOff x="0" y="0"/>
            <a:chExt cx="812800" cy="1461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50750" y="4814495"/>
            <a:ext cx="3281767" cy="747280"/>
            <a:chOff x="0" y="0"/>
            <a:chExt cx="812800" cy="1850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85080"/>
            </a:xfrm>
            <a:custGeom>
              <a:avLst/>
              <a:gdLst/>
              <a:ahLst/>
              <a:cxnLst/>
              <a:rect l="l" t="t" r="r" b="b"/>
              <a:pathLst>
                <a:path w="812800" h="185080">
                  <a:moveTo>
                    <a:pt x="0" y="0"/>
                  </a:moveTo>
                  <a:lnTo>
                    <a:pt x="812800" y="0"/>
                  </a:lnTo>
                  <a:lnTo>
                    <a:pt x="812800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2800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 y roles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8034875" y="2748705"/>
            <a:ext cx="2182994" cy="1672719"/>
          </a:xfrm>
          <a:custGeom>
            <a:avLst/>
            <a:gdLst/>
            <a:ahLst/>
            <a:cxnLst/>
            <a:rect l="l" t="t" r="r" b="b"/>
            <a:pathLst>
              <a:path w="2182994" h="1672719">
                <a:moveTo>
                  <a:pt x="0" y="0"/>
                </a:moveTo>
                <a:lnTo>
                  <a:pt x="2182995" y="0"/>
                </a:lnTo>
                <a:lnTo>
                  <a:pt x="2182995" y="1672719"/>
                </a:lnTo>
                <a:lnTo>
                  <a:pt x="0" y="167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1897368" y="2656907"/>
            <a:ext cx="1734662" cy="1924729"/>
          </a:xfrm>
          <a:custGeom>
            <a:avLst/>
            <a:gdLst/>
            <a:ahLst/>
            <a:cxnLst/>
            <a:rect l="l" t="t" r="r" b="b"/>
            <a:pathLst>
              <a:path w="1734662" h="1924729">
                <a:moveTo>
                  <a:pt x="0" y="0"/>
                </a:moveTo>
                <a:lnTo>
                  <a:pt x="1734662" y="0"/>
                </a:lnTo>
                <a:lnTo>
                  <a:pt x="1734662" y="1924729"/>
                </a:lnTo>
                <a:lnTo>
                  <a:pt x="0" y="192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28621" y="2653198"/>
            <a:ext cx="1904197" cy="1863733"/>
          </a:xfrm>
          <a:custGeom>
            <a:avLst/>
            <a:gdLst/>
            <a:ahLst/>
            <a:cxnLst/>
            <a:rect l="l" t="t" r="r" b="b"/>
            <a:pathLst>
              <a:path w="1904197" h="1863733">
                <a:moveTo>
                  <a:pt x="0" y="0"/>
                </a:moveTo>
                <a:lnTo>
                  <a:pt x="1904197" y="0"/>
                </a:lnTo>
                <a:lnTo>
                  <a:pt x="1904197" y="1863733"/>
                </a:lnTo>
                <a:lnTo>
                  <a:pt x="0" y="186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4661896" y="2656907"/>
            <a:ext cx="1694581" cy="2026405"/>
          </a:xfrm>
          <a:custGeom>
            <a:avLst/>
            <a:gdLst/>
            <a:ahLst/>
            <a:cxnLst/>
            <a:rect l="l" t="t" r="r" b="b"/>
            <a:pathLst>
              <a:path w="1694581" h="2026405">
                <a:moveTo>
                  <a:pt x="0" y="0"/>
                </a:moveTo>
                <a:lnTo>
                  <a:pt x="1694581" y="0"/>
                </a:lnTo>
                <a:lnTo>
                  <a:pt x="1694581" y="2026405"/>
                </a:lnTo>
                <a:lnTo>
                  <a:pt x="0" y="2026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79457" y="2653198"/>
            <a:ext cx="1869540" cy="2065790"/>
          </a:xfrm>
          <a:custGeom>
            <a:avLst/>
            <a:gdLst/>
            <a:ahLst/>
            <a:cxnLst/>
            <a:rect l="l" t="t" r="r" b="b"/>
            <a:pathLst>
              <a:path w="1869540" h="2065790">
                <a:moveTo>
                  <a:pt x="0" y="0"/>
                </a:moveTo>
                <a:lnTo>
                  <a:pt x="1869540" y="0"/>
                </a:lnTo>
                <a:lnTo>
                  <a:pt x="1869540" y="2065790"/>
                </a:lnTo>
                <a:lnTo>
                  <a:pt x="0" y="20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3690980" y="1000531"/>
            <a:ext cx="10906040" cy="9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spc="4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5637" y="5199194"/>
            <a:ext cx="2469933" cy="343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registro de datos técnicos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estado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kilometraje 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alertas</a:t>
            </a: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105549" y="5731181"/>
            <a:ext cx="2844861" cy="19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Registro de preventivas y correctivas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por vehículo.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17451" y="6164548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Por fechas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Kilometraje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Vencimientos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71856" y="5978331"/>
            <a:ext cx="303161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Supervisores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Mecánicos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Conductores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83884" y="5959760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Flotas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Costos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de uso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3992" y="926526"/>
            <a:ext cx="18060017" cy="8602486"/>
            <a:chOff x="0" y="0"/>
            <a:chExt cx="4756548" cy="226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6548" cy="2265675"/>
            </a:xfrm>
            <a:custGeom>
              <a:avLst/>
              <a:gdLst/>
              <a:ahLst/>
              <a:cxnLst/>
              <a:rect l="l" t="t" r="r" b="b"/>
              <a:pathLst>
                <a:path w="4756548" h="2265675">
                  <a:moveTo>
                    <a:pt x="10717" y="0"/>
                  </a:moveTo>
                  <a:lnTo>
                    <a:pt x="4745831" y="0"/>
                  </a:lnTo>
                  <a:cubicBezTo>
                    <a:pt x="4748673" y="0"/>
                    <a:pt x="4751399" y="1129"/>
                    <a:pt x="4753409" y="3139"/>
                  </a:cubicBezTo>
                  <a:cubicBezTo>
                    <a:pt x="4755419" y="5149"/>
                    <a:pt x="4756548" y="7875"/>
                    <a:pt x="4756548" y="10717"/>
                  </a:cubicBezTo>
                  <a:lnTo>
                    <a:pt x="4756548" y="2254958"/>
                  </a:lnTo>
                  <a:cubicBezTo>
                    <a:pt x="4756548" y="2260877"/>
                    <a:pt x="4751749" y="2265675"/>
                    <a:pt x="4745831" y="2265675"/>
                  </a:cubicBezTo>
                  <a:lnTo>
                    <a:pt x="10717" y="2265675"/>
                  </a:lnTo>
                  <a:cubicBezTo>
                    <a:pt x="4798" y="2265675"/>
                    <a:pt x="0" y="2260877"/>
                    <a:pt x="0" y="2254958"/>
                  </a:cubicBezTo>
                  <a:lnTo>
                    <a:pt x="0" y="10717"/>
                  </a:lnTo>
                  <a:cubicBezTo>
                    <a:pt x="0" y="4798"/>
                    <a:pt x="4798" y="0"/>
                    <a:pt x="1071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6548" cy="228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6397" y="2392807"/>
            <a:ext cx="3281767" cy="5899493"/>
            <a:chOff x="0" y="0"/>
            <a:chExt cx="812800" cy="1461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43" y="4844544"/>
            <a:ext cx="3242277" cy="753287"/>
            <a:chOff x="0" y="0"/>
            <a:chExt cx="803020" cy="186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3020" cy="186568"/>
            </a:xfrm>
            <a:custGeom>
              <a:avLst/>
              <a:gdLst/>
              <a:ahLst/>
              <a:cxnLst/>
              <a:rect l="l" t="t" r="r" b="b"/>
              <a:pathLst>
                <a:path w="803020" h="186568">
                  <a:moveTo>
                    <a:pt x="0" y="0"/>
                  </a:moveTo>
                  <a:lnTo>
                    <a:pt x="803020" y="0"/>
                  </a:lnTo>
                  <a:lnTo>
                    <a:pt x="803020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03020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Gestión de vehículos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87096" y="2392807"/>
            <a:ext cx="3281767" cy="5899493"/>
            <a:chOff x="0" y="0"/>
            <a:chExt cx="812800" cy="1461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08815" y="4844544"/>
            <a:ext cx="3222826" cy="753287"/>
            <a:chOff x="0" y="0"/>
            <a:chExt cx="798202" cy="18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202" cy="186568"/>
            </a:xfrm>
            <a:custGeom>
              <a:avLst/>
              <a:gdLst/>
              <a:ahLst/>
              <a:cxnLst/>
              <a:rect l="l" t="t" r="r" b="b"/>
              <a:pathLst>
                <a:path w="798202" h="186568">
                  <a:moveTo>
                    <a:pt x="0" y="0"/>
                  </a:moveTo>
                  <a:lnTo>
                    <a:pt x="798202" y="0"/>
                  </a:lnTo>
                  <a:lnTo>
                    <a:pt x="798202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8202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mantenciones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117" y="2392807"/>
            <a:ext cx="3281767" cy="5899493"/>
            <a:chOff x="0" y="0"/>
            <a:chExt cx="812800" cy="146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FFDE5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4836" y="4814495"/>
            <a:ext cx="3260047" cy="747280"/>
            <a:chOff x="0" y="0"/>
            <a:chExt cx="807421" cy="18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7421" cy="185080"/>
            </a:xfrm>
            <a:custGeom>
              <a:avLst/>
              <a:gdLst/>
              <a:ahLst/>
              <a:cxnLst/>
              <a:rect l="l" t="t" r="r" b="b"/>
              <a:pathLst>
                <a:path w="807421" h="185080">
                  <a:moveTo>
                    <a:pt x="0" y="0"/>
                  </a:moveTo>
                  <a:lnTo>
                    <a:pt x="807421" y="0"/>
                  </a:lnTo>
                  <a:lnTo>
                    <a:pt x="80742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742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Alertas automáticas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3882" y="2392807"/>
            <a:ext cx="3281767" cy="5899493"/>
            <a:chOff x="0" y="0"/>
            <a:chExt cx="812800" cy="14611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0" y="4814495"/>
            <a:ext cx="3183375" cy="747280"/>
            <a:chOff x="0" y="0"/>
            <a:chExt cx="788431" cy="1850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8431" cy="185080"/>
            </a:xfrm>
            <a:custGeom>
              <a:avLst/>
              <a:gdLst/>
              <a:ahLst/>
              <a:cxnLst/>
              <a:rect l="l" t="t" r="r" b="b"/>
              <a:pathLst>
                <a:path w="788431" h="185080">
                  <a:moveTo>
                    <a:pt x="0" y="0"/>
                  </a:moveTo>
                  <a:lnTo>
                    <a:pt x="788431" y="0"/>
                  </a:lnTo>
                  <a:lnTo>
                    <a:pt x="78843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8843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39836" y="2392807"/>
            <a:ext cx="3281767" cy="5899493"/>
            <a:chOff x="0" y="0"/>
            <a:chExt cx="812800" cy="1461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50750" y="4814495"/>
            <a:ext cx="3281767" cy="747280"/>
            <a:chOff x="0" y="0"/>
            <a:chExt cx="812800" cy="1850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85080"/>
            </a:xfrm>
            <a:custGeom>
              <a:avLst/>
              <a:gdLst/>
              <a:ahLst/>
              <a:cxnLst/>
              <a:rect l="l" t="t" r="r" b="b"/>
              <a:pathLst>
                <a:path w="812800" h="185080">
                  <a:moveTo>
                    <a:pt x="0" y="0"/>
                  </a:moveTo>
                  <a:lnTo>
                    <a:pt x="812800" y="0"/>
                  </a:lnTo>
                  <a:lnTo>
                    <a:pt x="812800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2800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 y roles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8034875" y="2748705"/>
            <a:ext cx="2182994" cy="1672719"/>
          </a:xfrm>
          <a:custGeom>
            <a:avLst/>
            <a:gdLst/>
            <a:ahLst/>
            <a:cxnLst/>
            <a:rect l="l" t="t" r="r" b="b"/>
            <a:pathLst>
              <a:path w="2182994" h="1672719">
                <a:moveTo>
                  <a:pt x="0" y="0"/>
                </a:moveTo>
                <a:lnTo>
                  <a:pt x="2182995" y="0"/>
                </a:lnTo>
                <a:lnTo>
                  <a:pt x="2182995" y="1672719"/>
                </a:lnTo>
                <a:lnTo>
                  <a:pt x="0" y="167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1897368" y="2656907"/>
            <a:ext cx="1734662" cy="1924729"/>
          </a:xfrm>
          <a:custGeom>
            <a:avLst/>
            <a:gdLst/>
            <a:ahLst/>
            <a:cxnLst/>
            <a:rect l="l" t="t" r="r" b="b"/>
            <a:pathLst>
              <a:path w="1734662" h="1924729">
                <a:moveTo>
                  <a:pt x="0" y="0"/>
                </a:moveTo>
                <a:lnTo>
                  <a:pt x="1734662" y="0"/>
                </a:lnTo>
                <a:lnTo>
                  <a:pt x="1734662" y="1924729"/>
                </a:lnTo>
                <a:lnTo>
                  <a:pt x="0" y="192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28621" y="2653198"/>
            <a:ext cx="1904197" cy="1863733"/>
          </a:xfrm>
          <a:custGeom>
            <a:avLst/>
            <a:gdLst/>
            <a:ahLst/>
            <a:cxnLst/>
            <a:rect l="l" t="t" r="r" b="b"/>
            <a:pathLst>
              <a:path w="1904197" h="1863733">
                <a:moveTo>
                  <a:pt x="0" y="0"/>
                </a:moveTo>
                <a:lnTo>
                  <a:pt x="1904197" y="0"/>
                </a:lnTo>
                <a:lnTo>
                  <a:pt x="1904197" y="1863733"/>
                </a:lnTo>
                <a:lnTo>
                  <a:pt x="0" y="186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4661896" y="2656907"/>
            <a:ext cx="1694581" cy="2026405"/>
          </a:xfrm>
          <a:custGeom>
            <a:avLst/>
            <a:gdLst/>
            <a:ahLst/>
            <a:cxnLst/>
            <a:rect l="l" t="t" r="r" b="b"/>
            <a:pathLst>
              <a:path w="1694581" h="2026405">
                <a:moveTo>
                  <a:pt x="0" y="0"/>
                </a:moveTo>
                <a:lnTo>
                  <a:pt x="1694581" y="0"/>
                </a:lnTo>
                <a:lnTo>
                  <a:pt x="1694581" y="2026405"/>
                </a:lnTo>
                <a:lnTo>
                  <a:pt x="0" y="2026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79457" y="2653198"/>
            <a:ext cx="1869540" cy="2065790"/>
          </a:xfrm>
          <a:custGeom>
            <a:avLst/>
            <a:gdLst/>
            <a:ahLst/>
            <a:cxnLst/>
            <a:rect l="l" t="t" r="r" b="b"/>
            <a:pathLst>
              <a:path w="1869540" h="2065790">
                <a:moveTo>
                  <a:pt x="0" y="0"/>
                </a:moveTo>
                <a:lnTo>
                  <a:pt x="1869540" y="0"/>
                </a:lnTo>
                <a:lnTo>
                  <a:pt x="1869540" y="2065790"/>
                </a:lnTo>
                <a:lnTo>
                  <a:pt x="0" y="20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3690980" y="1000531"/>
            <a:ext cx="10906040" cy="9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spc="4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5637" y="5199194"/>
            <a:ext cx="2469933" cy="343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registro de datos técnicos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estado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kilometraje 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alertas</a:t>
            </a: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105549" y="5731181"/>
            <a:ext cx="2844861" cy="19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Registro de preventivas y correctivas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por vehículo.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17451" y="6164548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Por fechas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Kilometraje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Vencimientos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71856" y="5978331"/>
            <a:ext cx="303161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Supervisores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Mecánicos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Conductores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83884" y="5959760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Flotas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Costos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de uso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3992" y="926526"/>
            <a:ext cx="18060017" cy="8602486"/>
            <a:chOff x="0" y="0"/>
            <a:chExt cx="4756548" cy="226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6548" cy="2265675"/>
            </a:xfrm>
            <a:custGeom>
              <a:avLst/>
              <a:gdLst/>
              <a:ahLst/>
              <a:cxnLst/>
              <a:rect l="l" t="t" r="r" b="b"/>
              <a:pathLst>
                <a:path w="4756548" h="2265675">
                  <a:moveTo>
                    <a:pt x="10717" y="0"/>
                  </a:moveTo>
                  <a:lnTo>
                    <a:pt x="4745831" y="0"/>
                  </a:lnTo>
                  <a:cubicBezTo>
                    <a:pt x="4748673" y="0"/>
                    <a:pt x="4751399" y="1129"/>
                    <a:pt x="4753409" y="3139"/>
                  </a:cubicBezTo>
                  <a:cubicBezTo>
                    <a:pt x="4755419" y="5149"/>
                    <a:pt x="4756548" y="7875"/>
                    <a:pt x="4756548" y="10717"/>
                  </a:cubicBezTo>
                  <a:lnTo>
                    <a:pt x="4756548" y="2254958"/>
                  </a:lnTo>
                  <a:cubicBezTo>
                    <a:pt x="4756548" y="2260877"/>
                    <a:pt x="4751749" y="2265675"/>
                    <a:pt x="4745831" y="2265675"/>
                  </a:cubicBezTo>
                  <a:lnTo>
                    <a:pt x="10717" y="2265675"/>
                  </a:lnTo>
                  <a:cubicBezTo>
                    <a:pt x="4798" y="2265675"/>
                    <a:pt x="0" y="2260877"/>
                    <a:pt x="0" y="2254958"/>
                  </a:cubicBezTo>
                  <a:lnTo>
                    <a:pt x="0" y="10717"/>
                  </a:lnTo>
                  <a:cubicBezTo>
                    <a:pt x="0" y="4798"/>
                    <a:pt x="4798" y="0"/>
                    <a:pt x="1071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6548" cy="228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6397" y="2392807"/>
            <a:ext cx="3281767" cy="5899493"/>
            <a:chOff x="0" y="0"/>
            <a:chExt cx="812800" cy="1461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43" y="4844544"/>
            <a:ext cx="3242277" cy="753287"/>
            <a:chOff x="0" y="0"/>
            <a:chExt cx="803020" cy="186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3020" cy="186568"/>
            </a:xfrm>
            <a:custGeom>
              <a:avLst/>
              <a:gdLst/>
              <a:ahLst/>
              <a:cxnLst/>
              <a:rect l="l" t="t" r="r" b="b"/>
              <a:pathLst>
                <a:path w="803020" h="186568">
                  <a:moveTo>
                    <a:pt x="0" y="0"/>
                  </a:moveTo>
                  <a:lnTo>
                    <a:pt x="803020" y="0"/>
                  </a:lnTo>
                  <a:lnTo>
                    <a:pt x="803020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03020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Gestión de vehículos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87096" y="2392807"/>
            <a:ext cx="3281767" cy="5899493"/>
            <a:chOff x="0" y="0"/>
            <a:chExt cx="812800" cy="1461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08815" y="4844544"/>
            <a:ext cx="3222826" cy="753287"/>
            <a:chOff x="0" y="0"/>
            <a:chExt cx="798202" cy="18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202" cy="186568"/>
            </a:xfrm>
            <a:custGeom>
              <a:avLst/>
              <a:gdLst/>
              <a:ahLst/>
              <a:cxnLst/>
              <a:rect l="l" t="t" r="r" b="b"/>
              <a:pathLst>
                <a:path w="798202" h="186568">
                  <a:moveTo>
                    <a:pt x="0" y="0"/>
                  </a:moveTo>
                  <a:lnTo>
                    <a:pt x="798202" y="0"/>
                  </a:lnTo>
                  <a:lnTo>
                    <a:pt x="798202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8202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mantenciones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117" y="2392807"/>
            <a:ext cx="3281767" cy="5899493"/>
            <a:chOff x="0" y="0"/>
            <a:chExt cx="812800" cy="146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4836" y="4814495"/>
            <a:ext cx="3260047" cy="747280"/>
            <a:chOff x="0" y="0"/>
            <a:chExt cx="807421" cy="18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7421" cy="185080"/>
            </a:xfrm>
            <a:custGeom>
              <a:avLst/>
              <a:gdLst/>
              <a:ahLst/>
              <a:cxnLst/>
              <a:rect l="l" t="t" r="r" b="b"/>
              <a:pathLst>
                <a:path w="807421" h="185080">
                  <a:moveTo>
                    <a:pt x="0" y="0"/>
                  </a:moveTo>
                  <a:lnTo>
                    <a:pt x="807421" y="0"/>
                  </a:lnTo>
                  <a:lnTo>
                    <a:pt x="80742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742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Alertas automáticas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3882" y="2392807"/>
            <a:ext cx="3281767" cy="5899493"/>
            <a:chOff x="0" y="0"/>
            <a:chExt cx="812800" cy="14611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FF6D4D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0" y="4814495"/>
            <a:ext cx="3183375" cy="747280"/>
            <a:chOff x="0" y="0"/>
            <a:chExt cx="788431" cy="1850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8431" cy="185080"/>
            </a:xfrm>
            <a:custGeom>
              <a:avLst/>
              <a:gdLst/>
              <a:ahLst/>
              <a:cxnLst/>
              <a:rect l="l" t="t" r="r" b="b"/>
              <a:pathLst>
                <a:path w="788431" h="185080">
                  <a:moveTo>
                    <a:pt x="0" y="0"/>
                  </a:moveTo>
                  <a:lnTo>
                    <a:pt x="788431" y="0"/>
                  </a:lnTo>
                  <a:lnTo>
                    <a:pt x="78843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8843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39836" y="2392807"/>
            <a:ext cx="3281767" cy="5899493"/>
            <a:chOff x="0" y="0"/>
            <a:chExt cx="812800" cy="1461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50750" y="4814495"/>
            <a:ext cx="3281767" cy="747280"/>
            <a:chOff x="0" y="0"/>
            <a:chExt cx="812800" cy="1850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85080"/>
            </a:xfrm>
            <a:custGeom>
              <a:avLst/>
              <a:gdLst/>
              <a:ahLst/>
              <a:cxnLst/>
              <a:rect l="l" t="t" r="r" b="b"/>
              <a:pathLst>
                <a:path w="812800" h="185080">
                  <a:moveTo>
                    <a:pt x="0" y="0"/>
                  </a:moveTo>
                  <a:lnTo>
                    <a:pt x="812800" y="0"/>
                  </a:lnTo>
                  <a:lnTo>
                    <a:pt x="812800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2800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 y roles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8034875" y="2748705"/>
            <a:ext cx="2182994" cy="1672719"/>
          </a:xfrm>
          <a:custGeom>
            <a:avLst/>
            <a:gdLst/>
            <a:ahLst/>
            <a:cxnLst/>
            <a:rect l="l" t="t" r="r" b="b"/>
            <a:pathLst>
              <a:path w="2182994" h="1672719">
                <a:moveTo>
                  <a:pt x="0" y="0"/>
                </a:moveTo>
                <a:lnTo>
                  <a:pt x="2182995" y="0"/>
                </a:lnTo>
                <a:lnTo>
                  <a:pt x="2182995" y="1672719"/>
                </a:lnTo>
                <a:lnTo>
                  <a:pt x="0" y="167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1897368" y="2656907"/>
            <a:ext cx="1734662" cy="1924729"/>
          </a:xfrm>
          <a:custGeom>
            <a:avLst/>
            <a:gdLst/>
            <a:ahLst/>
            <a:cxnLst/>
            <a:rect l="l" t="t" r="r" b="b"/>
            <a:pathLst>
              <a:path w="1734662" h="1924729">
                <a:moveTo>
                  <a:pt x="0" y="0"/>
                </a:moveTo>
                <a:lnTo>
                  <a:pt x="1734662" y="0"/>
                </a:lnTo>
                <a:lnTo>
                  <a:pt x="1734662" y="1924729"/>
                </a:lnTo>
                <a:lnTo>
                  <a:pt x="0" y="192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28621" y="2653198"/>
            <a:ext cx="1904197" cy="1863733"/>
          </a:xfrm>
          <a:custGeom>
            <a:avLst/>
            <a:gdLst/>
            <a:ahLst/>
            <a:cxnLst/>
            <a:rect l="l" t="t" r="r" b="b"/>
            <a:pathLst>
              <a:path w="1904197" h="1863733">
                <a:moveTo>
                  <a:pt x="0" y="0"/>
                </a:moveTo>
                <a:lnTo>
                  <a:pt x="1904197" y="0"/>
                </a:lnTo>
                <a:lnTo>
                  <a:pt x="1904197" y="1863733"/>
                </a:lnTo>
                <a:lnTo>
                  <a:pt x="0" y="186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4661896" y="2656907"/>
            <a:ext cx="1694581" cy="2026405"/>
          </a:xfrm>
          <a:custGeom>
            <a:avLst/>
            <a:gdLst/>
            <a:ahLst/>
            <a:cxnLst/>
            <a:rect l="l" t="t" r="r" b="b"/>
            <a:pathLst>
              <a:path w="1694581" h="2026405">
                <a:moveTo>
                  <a:pt x="0" y="0"/>
                </a:moveTo>
                <a:lnTo>
                  <a:pt x="1694581" y="0"/>
                </a:lnTo>
                <a:lnTo>
                  <a:pt x="1694581" y="2026405"/>
                </a:lnTo>
                <a:lnTo>
                  <a:pt x="0" y="2026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79457" y="2653198"/>
            <a:ext cx="1869540" cy="2065790"/>
          </a:xfrm>
          <a:custGeom>
            <a:avLst/>
            <a:gdLst/>
            <a:ahLst/>
            <a:cxnLst/>
            <a:rect l="l" t="t" r="r" b="b"/>
            <a:pathLst>
              <a:path w="1869540" h="2065790">
                <a:moveTo>
                  <a:pt x="0" y="0"/>
                </a:moveTo>
                <a:lnTo>
                  <a:pt x="1869540" y="0"/>
                </a:lnTo>
                <a:lnTo>
                  <a:pt x="1869540" y="2065790"/>
                </a:lnTo>
                <a:lnTo>
                  <a:pt x="0" y="20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3690980" y="1000531"/>
            <a:ext cx="10906040" cy="9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spc="4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5637" y="5199194"/>
            <a:ext cx="2469933" cy="343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registro de datos técnicos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estado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kilometraje 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alertas</a:t>
            </a: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105549" y="5731181"/>
            <a:ext cx="2844861" cy="19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Registro de preventivas y correctivas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por vehículo.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17451" y="6164548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Por fechas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Kilometraje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Vencimientos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71856" y="5978331"/>
            <a:ext cx="303161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Supervisores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Mecánicos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Conductores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83884" y="5959760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Flotas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Costos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de uso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13992" y="926526"/>
            <a:ext cx="18060017" cy="8602486"/>
            <a:chOff x="0" y="0"/>
            <a:chExt cx="4756548" cy="226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56548" cy="2265675"/>
            </a:xfrm>
            <a:custGeom>
              <a:avLst/>
              <a:gdLst/>
              <a:ahLst/>
              <a:cxnLst/>
              <a:rect l="l" t="t" r="r" b="b"/>
              <a:pathLst>
                <a:path w="4756548" h="2265675">
                  <a:moveTo>
                    <a:pt x="10717" y="0"/>
                  </a:moveTo>
                  <a:lnTo>
                    <a:pt x="4745831" y="0"/>
                  </a:lnTo>
                  <a:cubicBezTo>
                    <a:pt x="4748673" y="0"/>
                    <a:pt x="4751399" y="1129"/>
                    <a:pt x="4753409" y="3139"/>
                  </a:cubicBezTo>
                  <a:cubicBezTo>
                    <a:pt x="4755419" y="5149"/>
                    <a:pt x="4756548" y="7875"/>
                    <a:pt x="4756548" y="10717"/>
                  </a:cubicBezTo>
                  <a:lnTo>
                    <a:pt x="4756548" y="2254958"/>
                  </a:lnTo>
                  <a:cubicBezTo>
                    <a:pt x="4756548" y="2260877"/>
                    <a:pt x="4751749" y="2265675"/>
                    <a:pt x="4745831" y="2265675"/>
                  </a:cubicBezTo>
                  <a:lnTo>
                    <a:pt x="10717" y="2265675"/>
                  </a:lnTo>
                  <a:cubicBezTo>
                    <a:pt x="4798" y="2265675"/>
                    <a:pt x="0" y="2260877"/>
                    <a:pt x="0" y="2254958"/>
                  </a:cubicBezTo>
                  <a:lnTo>
                    <a:pt x="0" y="10717"/>
                  </a:lnTo>
                  <a:cubicBezTo>
                    <a:pt x="0" y="4798"/>
                    <a:pt x="4798" y="0"/>
                    <a:pt x="10717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756548" cy="228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6397" y="2392807"/>
            <a:ext cx="3281767" cy="5899493"/>
            <a:chOff x="0" y="0"/>
            <a:chExt cx="812800" cy="1461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43" y="4844544"/>
            <a:ext cx="3242277" cy="753287"/>
            <a:chOff x="0" y="0"/>
            <a:chExt cx="803020" cy="1865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3020" cy="186568"/>
            </a:xfrm>
            <a:custGeom>
              <a:avLst/>
              <a:gdLst/>
              <a:ahLst/>
              <a:cxnLst/>
              <a:rect l="l" t="t" r="r" b="b"/>
              <a:pathLst>
                <a:path w="803020" h="186568">
                  <a:moveTo>
                    <a:pt x="0" y="0"/>
                  </a:moveTo>
                  <a:lnTo>
                    <a:pt x="803020" y="0"/>
                  </a:lnTo>
                  <a:lnTo>
                    <a:pt x="803020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03020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Gestión de vehículos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87096" y="2392807"/>
            <a:ext cx="3281767" cy="5899493"/>
            <a:chOff x="0" y="0"/>
            <a:chExt cx="812800" cy="1461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08815" y="4844544"/>
            <a:ext cx="3222826" cy="753287"/>
            <a:chOff x="0" y="0"/>
            <a:chExt cx="798202" cy="18656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8202" cy="186568"/>
            </a:xfrm>
            <a:custGeom>
              <a:avLst/>
              <a:gdLst/>
              <a:ahLst/>
              <a:cxnLst/>
              <a:rect l="l" t="t" r="r" b="b"/>
              <a:pathLst>
                <a:path w="798202" h="186568">
                  <a:moveTo>
                    <a:pt x="0" y="0"/>
                  </a:moveTo>
                  <a:lnTo>
                    <a:pt x="798202" y="0"/>
                  </a:lnTo>
                  <a:lnTo>
                    <a:pt x="798202" y="186568"/>
                  </a:lnTo>
                  <a:lnTo>
                    <a:pt x="0" y="186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98202" cy="205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mantenciones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503117" y="2392807"/>
            <a:ext cx="3281767" cy="5899493"/>
            <a:chOff x="0" y="0"/>
            <a:chExt cx="812800" cy="146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24836" y="4814495"/>
            <a:ext cx="3260047" cy="747280"/>
            <a:chOff x="0" y="0"/>
            <a:chExt cx="807421" cy="1850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7421" cy="185080"/>
            </a:xfrm>
            <a:custGeom>
              <a:avLst/>
              <a:gdLst/>
              <a:ahLst/>
              <a:cxnLst/>
              <a:rect l="l" t="t" r="r" b="b"/>
              <a:pathLst>
                <a:path w="807421" h="185080">
                  <a:moveTo>
                    <a:pt x="0" y="0"/>
                  </a:moveTo>
                  <a:lnTo>
                    <a:pt x="807421" y="0"/>
                  </a:lnTo>
                  <a:lnTo>
                    <a:pt x="80742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0742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Alertas automáticas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83882" y="2392807"/>
            <a:ext cx="3281767" cy="5899493"/>
            <a:chOff x="0" y="0"/>
            <a:chExt cx="812800" cy="146113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999999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0" y="4814495"/>
            <a:ext cx="3183375" cy="747280"/>
            <a:chOff x="0" y="0"/>
            <a:chExt cx="788431" cy="1850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88431" cy="185080"/>
            </a:xfrm>
            <a:custGeom>
              <a:avLst/>
              <a:gdLst/>
              <a:ahLst/>
              <a:cxnLst/>
              <a:rect l="l" t="t" r="r" b="b"/>
              <a:pathLst>
                <a:path w="788431" h="185080">
                  <a:moveTo>
                    <a:pt x="0" y="0"/>
                  </a:moveTo>
                  <a:lnTo>
                    <a:pt x="788431" y="0"/>
                  </a:lnTo>
                  <a:lnTo>
                    <a:pt x="788431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788431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739836" y="2392807"/>
            <a:ext cx="3281767" cy="5899493"/>
            <a:chOff x="0" y="0"/>
            <a:chExt cx="812800" cy="146113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1461136"/>
            </a:xfrm>
            <a:custGeom>
              <a:avLst/>
              <a:gdLst/>
              <a:ahLst/>
              <a:cxnLst/>
              <a:rect l="l" t="t" r="r" b="b"/>
              <a:pathLst>
                <a:path w="812800" h="1461136">
                  <a:moveTo>
                    <a:pt x="47181" y="0"/>
                  </a:moveTo>
                  <a:lnTo>
                    <a:pt x="765619" y="0"/>
                  </a:lnTo>
                  <a:cubicBezTo>
                    <a:pt x="791676" y="0"/>
                    <a:pt x="812800" y="21124"/>
                    <a:pt x="812800" y="47181"/>
                  </a:cubicBezTo>
                  <a:lnTo>
                    <a:pt x="812800" y="1413955"/>
                  </a:lnTo>
                  <a:cubicBezTo>
                    <a:pt x="812800" y="1426468"/>
                    <a:pt x="807829" y="1438469"/>
                    <a:pt x="798981" y="1447317"/>
                  </a:cubicBezTo>
                  <a:cubicBezTo>
                    <a:pt x="790133" y="1456165"/>
                    <a:pt x="778132" y="1461136"/>
                    <a:pt x="765619" y="1461136"/>
                  </a:cubicBezTo>
                  <a:lnTo>
                    <a:pt x="47181" y="1461136"/>
                  </a:lnTo>
                  <a:cubicBezTo>
                    <a:pt x="21124" y="1461136"/>
                    <a:pt x="0" y="1440012"/>
                    <a:pt x="0" y="1413955"/>
                  </a:cubicBezTo>
                  <a:lnTo>
                    <a:pt x="0" y="47181"/>
                  </a:lnTo>
                  <a:cubicBezTo>
                    <a:pt x="0" y="21124"/>
                    <a:pt x="21124" y="0"/>
                    <a:pt x="47181" y="0"/>
                  </a:cubicBezTo>
                  <a:close/>
                </a:path>
              </a:pathLst>
            </a:custGeom>
            <a:solidFill>
              <a:srgbClr val="8C52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812800" cy="1480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750750" y="4814495"/>
            <a:ext cx="3281767" cy="747280"/>
            <a:chOff x="0" y="0"/>
            <a:chExt cx="812800" cy="1850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185080"/>
            </a:xfrm>
            <a:custGeom>
              <a:avLst/>
              <a:gdLst/>
              <a:ahLst/>
              <a:cxnLst/>
              <a:rect l="l" t="t" r="r" b="b"/>
              <a:pathLst>
                <a:path w="812800" h="185080">
                  <a:moveTo>
                    <a:pt x="0" y="0"/>
                  </a:moveTo>
                  <a:lnTo>
                    <a:pt x="812800" y="0"/>
                  </a:lnTo>
                  <a:lnTo>
                    <a:pt x="812800" y="185080"/>
                  </a:lnTo>
                  <a:lnTo>
                    <a:pt x="0" y="185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19050"/>
              <a:ext cx="812800" cy="204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 y roles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8034875" y="2748705"/>
            <a:ext cx="2182994" cy="1672719"/>
          </a:xfrm>
          <a:custGeom>
            <a:avLst/>
            <a:gdLst/>
            <a:ahLst/>
            <a:cxnLst/>
            <a:rect l="l" t="t" r="r" b="b"/>
            <a:pathLst>
              <a:path w="2182994" h="1672719">
                <a:moveTo>
                  <a:pt x="0" y="0"/>
                </a:moveTo>
                <a:lnTo>
                  <a:pt x="2182995" y="0"/>
                </a:lnTo>
                <a:lnTo>
                  <a:pt x="2182995" y="1672719"/>
                </a:lnTo>
                <a:lnTo>
                  <a:pt x="0" y="167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Freeform 37"/>
          <p:cNvSpPr/>
          <p:nvPr/>
        </p:nvSpPr>
        <p:spPr>
          <a:xfrm>
            <a:off x="11897368" y="2656907"/>
            <a:ext cx="1734662" cy="1924729"/>
          </a:xfrm>
          <a:custGeom>
            <a:avLst/>
            <a:gdLst/>
            <a:ahLst/>
            <a:cxnLst/>
            <a:rect l="l" t="t" r="r" b="b"/>
            <a:pathLst>
              <a:path w="1734662" h="1924729">
                <a:moveTo>
                  <a:pt x="0" y="0"/>
                </a:moveTo>
                <a:lnTo>
                  <a:pt x="1734662" y="0"/>
                </a:lnTo>
                <a:lnTo>
                  <a:pt x="1734662" y="1924729"/>
                </a:lnTo>
                <a:lnTo>
                  <a:pt x="0" y="192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5428621" y="2653198"/>
            <a:ext cx="1904197" cy="1863733"/>
          </a:xfrm>
          <a:custGeom>
            <a:avLst/>
            <a:gdLst/>
            <a:ahLst/>
            <a:cxnLst/>
            <a:rect l="l" t="t" r="r" b="b"/>
            <a:pathLst>
              <a:path w="1904197" h="1863733">
                <a:moveTo>
                  <a:pt x="0" y="0"/>
                </a:moveTo>
                <a:lnTo>
                  <a:pt x="1904197" y="0"/>
                </a:lnTo>
                <a:lnTo>
                  <a:pt x="1904197" y="1863733"/>
                </a:lnTo>
                <a:lnTo>
                  <a:pt x="0" y="1863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4661896" y="2656907"/>
            <a:ext cx="1694581" cy="2026405"/>
          </a:xfrm>
          <a:custGeom>
            <a:avLst/>
            <a:gdLst/>
            <a:ahLst/>
            <a:cxnLst/>
            <a:rect l="l" t="t" r="r" b="b"/>
            <a:pathLst>
              <a:path w="1694581" h="2026405">
                <a:moveTo>
                  <a:pt x="0" y="0"/>
                </a:moveTo>
                <a:lnTo>
                  <a:pt x="1694581" y="0"/>
                </a:lnTo>
                <a:lnTo>
                  <a:pt x="1694581" y="2026405"/>
                </a:lnTo>
                <a:lnTo>
                  <a:pt x="0" y="2026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979457" y="2653198"/>
            <a:ext cx="1869540" cy="2065790"/>
          </a:xfrm>
          <a:custGeom>
            <a:avLst/>
            <a:gdLst/>
            <a:ahLst/>
            <a:cxnLst/>
            <a:rect l="l" t="t" r="r" b="b"/>
            <a:pathLst>
              <a:path w="1869540" h="2065790">
                <a:moveTo>
                  <a:pt x="0" y="0"/>
                </a:moveTo>
                <a:lnTo>
                  <a:pt x="1869540" y="0"/>
                </a:lnTo>
                <a:lnTo>
                  <a:pt x="1869540" y="2065790"/>
                </a:lnTo>
                <a:lnTo>
                  <a:pt x="0" y="2065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3690980" y="1000531"/>
            <a:ext cx="10906040" cy="9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76"/>
              </a:lnSpc>
              <a:spcBef>
                <a:spcPct val="0"/>
              </a:spcBef>
            </a:pPr>
            <a:r>
              <a:rPr lang="en-US" sz="5345" spc="42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ALCANCE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5637" y="5199194"/>
            <a:ext cx="2469933" cy="343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registro de datos técnicos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estado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 kilometraje 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alertas</a:t>
            </a: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  <a:p>
            <a:pPr algn="l">
              <a:lnSpc>
                <a:spcPts val="3072"/>
              </a:lnSpc>
            </a:pPr>
            <a:endParaRPr lang="en-US" sz="2400" b="1">
              <a:solidFill>
                <a:srgbClr val="000000"/>
              </a:solidFill>
              <a:latin typeface="Exo 2 Bold"/>
              <a:ea typeface="Exo 2 Bold"/>
              <a:cs typeface="Exo 2 Bold"/>
              <a:sym typeface="Exo 2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105549" y="5731181"/>
            <a:ext cx="2844861" cy="190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Registro de preventivas y correctivas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por vehículo.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17451" y="6164548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Por fechas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Kilometraje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Vencimientos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71856" y="5978331"/>
            <a:ext cx="3031619" cy="152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Supervisores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Mecánicos 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Conductores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283884" y="5959760"/>
            <a:ext cx="2881764" cy="114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Flotas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Costos</a:t>
            </a:r>
          </a:p>
          <a:p>
            <a:pPr marL="518160" lvl="1" indent="-259080" algn="l">
              <a:lnSpc>
                <a:spcPts val="3072"/>
              </a:lnSpc>
              <a:buFont typeface="Arial"/>
              <a:buChar char="•"/>
            </a:pPr>
            <a:r>
              <a:rPr lang="en-US" sz="2400" b="1">
                <a:solidFill>
                  <a:srgbClr val="131211"/>
                </a:solidFill>
                <a:latin typeface="Exo 2 Bold"/>
                <a:ea typeface="Exo 2 Bold"/>
                <a:cs typeface="Exo 2 Bold"/>
                <a:sym typeface="Exo 2 Bold"/>
              </a:rPr>
              <a:t>Historial de uso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17962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17962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BB2424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BB2424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502B9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502B9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4559819" y="1357867"/>
            <a:ext cx="9168362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8080" y="431236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6530" y="5351611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4326" y="43561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92776" y="539544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0572" y="431236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9021" y="5351611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Beneficiarios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94404" y="43561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2854" y="539544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Alcance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7031" y="641742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414" y="7418572"/>
            <a:ext cx="3665653" cy="7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 spc="22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53276" y="64612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38248" y="7490979"/>
            <a:ext cx="2854890" cy="79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7"/>
              </a:lnSpc>
            </a:pPr>
            <a:r>
              <a:rPr lang="en-US" sz="2324" spc="22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Funcionales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29522" y="6417427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77972" y="7456672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Tecnologías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503354" y="64612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51804" y="75005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Diagramas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70650" y="435619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19099" y="539544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79600" y="64612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328050" y="75005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Cronograma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69287" y="8223853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7737" y="9263098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Riesgos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45533" y="826768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93982" y="9306930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Pruebas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18790" y="827147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67240" y="931072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Costos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95611" y="8267685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044060" y="9306930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Mockups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772431" y="8271478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320881" y="9310723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Cierre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D6811D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D6811D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7B31C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F7B31C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223478" y="5815081"/>
            <a:ext cx="2578727" cy="1432874"/>
            <a:chOff x="0" y="0"/>
            <a:chExt cx="4159440" cy="23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4359" y="6214143"/>
            <a:ext cx="2087711" cy="2089050"/>
            <a:chOff x="0" y="0"/>
            <a:chExt cx="3367440" cy="336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98188" y="6212804"/>
            <a:ext cx="2088157" cy="2086818"/>
            <a:chOff x="0" y="0"/>
            <a:chExt cx="3368160" cy="336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683915" y="7218494"/>
            <a:ext cx="2582745" cy="1431089"/>
            <a:chOff x="0" y="0"/>
            <a:chExt cx="4165920" cy="2308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23834" y="5841418"/>
            <a:ext cx="2578727" cy="1432874"/>
            <a:chOff x="0" y="0"/>
            <a:chExt cx="4159440" cy="23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24716" y="6240480"/>
            <a:ext cx="2087711" cy="2089050"/>
            <a:chOff x="0" y="0"/>
            <a:chExt cx="3367440" cy="336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8544" y="6239141"/>
            <a:ext cx="2088157" cy="2086818"/>
            <a:chOff x="0" y="0"/>
            <a:chExt cx="3368160" cy="336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271" y="7244831"/>
            <a:ext cx="2582745" cy="1431089"/>
            <a:chOff x="0" y="0"/>
            <a:chExt cx="4165920" cy="2308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24191" y="5837846"/>
            <a:ext cx="2578727" cy="1432874"/>
            <a:chOff x="0" y="0"/>
            <a:chExt cx="4159440" cy="23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159377" cy="2311146"/>
            </a:xfrm>
            <a:custGeom>
              <a:avLst/>
              <a:gdLst/>
              <a:ahLst/>
              <a:cxnLst/>
              <a:rect l="l" t="t" r="r" b="b"/>
              <a:pathLst>
                <a:path w="4159377" h="2311146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25072" y="6236909"/>
            <a:ext cx="2087711" cy="2089050"/>
            <a:chOff x="0" y="0"/>
            <a:chExt cx="3367440" cy="3369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67405" cy="3369564"/>
            </a:xfrm>
            <a:custGeom>
              <a:avLst/>
              <a:gdLst/>
              <a:ahLst/>
              <a:cxnLst/>
              <a:rect l="l" t="t" r="r" b="b"/>
              <a:pathLst>
                <a:path w="3367405" h="3369564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98901" y="6235570"/>
            <a:ext cx="2088157" cy="2086818"/>
            <a:chOff x="0" y="0"/>
            <a:chExt cx="3368160" cy="3366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48763" y="7218494"/>
            <a:ext cx="2582745" cy="1431089"/>
            <a:chOff x="0" y="0"/>
            <a:chExt cx="4165920" cy="23083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65981" cy="2308352"/>
            </a:xfrm>
            <a:custGeom>
              <a:avLst/>
              <a:gdLst/>
              <a:ahLst/>
              <a:cxnLst/>
              <a:rect l="l" t="t" r="r" b="b"/>
              <a:pathLst>
                <a:path w="4165981" h="2308352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421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Setup y planificación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9909" y="8592433"/>
            <a:ext cx="2356842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41288" y="5456567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Vehículos y Usuarios/Roles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79728" y="4977930"/>
            <a:ext cx="22401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1045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Mantenciones y Alertas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4231" y="8592433"/>
            <a:ext cx="2320677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938137" y="5456567"/>
            <a:ext cx="2675013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Adjuntos, Costos y Búsquedas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08892" y="4884322"/>
            <a:ext cx="232142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9556" y="9197458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 y Accesibilidad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53239" y="8618769"/>
            <a:ext cx="23608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2219" y="5156592"/>
            <a:ext cx="3615831" cy="10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Integración, rendimiento y seguridad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54908" y="4575289"/>
            <a:ext cx="2322761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Iteración 5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5880846" y="6239141"/>
            <a:ext cx="2088157" cy="2086818"/>
            <a:chOff x="0" y="0"/>
            <a:chExt cx="3368160" cy="3366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368040" cy="3366008"/>
            </a:xfrm>
            <a:custGeom>
              <a:avLst/>
              <a:gdLst/>
              <a:ahLst/>
              <a:cxnLst/>
              <a:rect l="l" t="t" r="r" b="b"/>
              <a:pathLst>
                <a:path w="3368040" h="3366008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FF66C4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6358810" y="6585481"/>
            <a:ext cx="1132229" cy="1324948"/>
          </a:xfrm>
          <a:custGeom>
            <a:avLst/>
            <a:gdLst/>
            <a:ahLst/>
            <a:cxnLst/>
            <a:rect l="l" t="t" r="r" b="b"/>
            <a:pathLst>
              <a:path w="1132229" h="1324948">
                <a:moveTo>
                  <a:pt x="0" y="0"/>
                </a:moveTo>
                <a:lnTo>
                  <a:pt x="1132229" y="0"/>
                </a:lnTo>
                <a:lnTo>
                  <a:pt x="1132229" y="1324949"/>
                </a:lnTo>
                <a:lnTo>
                  <a:pt x="0" y="13249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2" name="TextBox 42"/>
          <p:cNvSpPr txBox="1"/>
          <p:nvPr/>
        </p:nvSpPr>
        <p:spPr>
          <a:xfrm>
            <a:off x="15685786" y="9171121"/>
            <a:ext cx="2467998" cy="67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b="1" spc="192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Documentación y defensa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946574" y="8592433"/>
            <a:ext cx="1986653" cy="53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202" b="1" spc="4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Cierre</a:t>
            </a:r>
          </a:p>
        </p:txBody>
      </p:sp>
      <p:sp>
        <p:nvSpPr>
          <p:cNvPr id="44" name="Freeform 44"/>
          <p:cNvSpPr/>
          <p:nvPr/>
        </p:nvSpPr>
        <p:spPr>
          <a:xfrm>
            <a:off x="663629" y="6583061"/>
            <a:ext cx="1409172" cy="1403887"/>
          </a:xfrm>
          <a:custGeom>
            <a:avLst/>
            <a:gdLst/>
            <a:ahLst/>
            <a:cxnLst/>
            <a:rect l="l" t="t" r="r" b="b"/>
            <a:pathLst>
              <a:path w="1409172" h="1403887">
                <a:moveTo>
                  <a:pt x="0" y="0"/>
                </a:moveTo>
                <a:lnTo>
                  <a:pt x="1409172" y="0"/>
                </a:lnTo>
                <a:lnTo>
                  <a:pt x="1409172" y="1403887"/>
                </a:lnTo>
                <a:lnTo>
                  <a:pt x="0" y="1403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5" name="Freeform 45"/>
          <p:cNvSpPr/>
          <p:nvPr/>
        </p:nvSpPr>
        <p:spPr>
          <a:xfrm>
            <a:off x="3180001" y="6645481"/>
            <a:ext cx="1324531" cy="1198700"/>
          </a:xfrm>
          <a:custGeom>
            <a:avLst/>
            <a:gdLst/>
            <a:ahLst/>
            <a:cxnLst/>
            <a:rect l="l" t="t" r="r" b="b"/>
            <a:pathLst>
              <a:path w="1324531" h="1198700">
                <a:moveTo>
                  <a:pt x="0" y="0"/>
                </a:moveTo>
                <a:lnTo>
                  <a:pt x="1324531" y="0"/>
                </a:lnTo>
                <a:lnTo>
                  <a:pt x="1324531" y="1198700"/>
                </a:lnTo>
                <a:lnTo>
                  <a:pt x="0" y="119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6" name="Freeform 46"/>
          <p:cNvSpPr/>
          <p:nvPr/>
        </p:nvSpPr>
        <p:spPr>
          <a:xfrm>
            <a:off x="5872574" y="6663854"/>
            <a:ext cx="1583991" cy="1213733"/>
          </a:xfrm>
          <a:custGeom>
            <a:avLst/>
            <a:gdLst/>
            <a:ahLst/>
            <a:cxnLst/>
            <a:rect l="l" t="t" r="r" b="b"/>
            <a:pathLst>
              <a:path w="1583991" h="1213733">
                <a:moveTo>
                  <a:pt x="0" y="0"/>
                </a:moveTo>
                <a:lnTo>
                  <a:pt x="1583991" y="0"/>
                </a:lnTo>
                <a:lnTo>
                  <a:pt x="1583991" y="1213733"/>
                </a:lnTo>
                <a:lnTo>
                  <a:pt x="0" y="1213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7" name="Freeform 47"/>
          <p:cNvSpPr/>
          <p:nvPr/>
        </p:nvSpPr>
        <p:spPr>
          <a:xfrm>
            <a:off x="8493998" y="6693461"/>
            <a:ext cx="1300005" cy="1266914"/>
          </a:xfrm>
          <a:custGeom>
            <a:avLst/>
            <a:gdLst/>
            <a:ahLst/>
            <a:cxnLst/>
            <a:rect l="l" t="t" r="r" b="b"/>
            <a:pathLst>
              <a:path w="1300005" h="1266914">
                <a:moveTo>
                  <a:pt x="0" y="0"/>
                </a:moveTo>
                <a:lnTo>
                  <a:pt x="1300004" y="0"/>
                </a:lnTo>
                <a:lnTo>
                  <a:pt x="1300004" y="1266914"/>
                </a:lnTo>
                <a:lnTo>
                  <a:pt x="0" y="12669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8" name="Freeform 48"/>
          <p:cNvSpPr/>
          <p:nvPr/>
        </p:nvSpPr>
        <p:spPr>
          <a:xfrm>
            <a:off x="11385860" y="6554284"/>
            <a:ext cx="1234252" cy="1369490"/>
          </a:xfrm>
          <a:custGeom>
            <a:avLst/>
            <a:gdLst/>
            <a:ahLst/>
            <a:cxnLst/>
            <a:rect l="l" t="t" r="r" b="b"/>
            <a:pathLst>
              <a:path w="1234252" h="1369490">
                <a:moveTo>
                  <a:pt x="0" y="0"/>
                </a:moveTo>
                <a:lnTo>
                  <a:pt x="1234253" y="0"/>
                </a:lnTo>
                <a:lnTo>
                  <a:pt x="1234253" y="1369489"/>
                </a:lnTo>
                <a:lnTo>
                  <a:pt x="0" y="1369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9" name="Freeform 49"/>
          <p:cNvSpPr/>
          <p:nvPr/>
        </p:nvSpPr>
        <p:spPr>
          <a:xfrm>
            <a:off x="13899924" y="6570458"/>
            <a:ext cx="1086111" cy="1429094"/>
          </a:xfrm>
          <a:custGeom>
            <a:avLst/>
            <a:gdLst/>
            <a:ahLst/>
            <a:cxnLst/>
            <a:rect l="l" t="t" r="r" b="b"/>
            <a:pathLst>
              <a:path w="1086111" h="1429094">
                <a:moveTo>
                  <a:pt x="0" y="0"/>
                </a:moveTo>
                <a:lnTo>
                  <a:pt x="1086111" y="0"/>
                </a:lnTo>
                <a:lnTo>
                  <a:pt x="1086111" y="1429094"/>
                </a:lnTo>
                <a:lnTo>
                  <a:pt x="0" y="142909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0" name="Group 50"/>
          <p:cNvGrpSpPr/>
          <p:nvPr/>
        </p:nvGrpSpPr>
        <p:grpSpPr>
          <a:xfrm>
            <a:off x="2548665" y="1198088"/>
            <a:ext cx="15304889" cy="3260071"/>
            <a:chOff x="0" y="0"/>
            <a:chExt cx="5148033" cy="10965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148033" cy="1096575"/>
            </a:xfrm>
            <a:custGeom>
              <a:avLst/>
              <a:gdLst/>
              <a:ahLst/>
              <a:cxnLst/>
              <a:rect l="l" t="t" r="r" b="b"/>
              <a:pathLst>
                <a:path w="5148033" h="1096575">
                  <a:moveTo>
                    <a:pt x="24281" y="0"/>
                  </a:moveTo>
                  <a:lnTo>
                    <a:pt x="5123752" y="0"/>
                  </a:lnTo>
                  <a:cubicBezTo>
                    <a:pt x="5137162" y="0"/>
                    <a:pt x="5148033" y="10871"/>
                    <a:pt x="5148033" y="24281"/>
                  </a:cubicBezTo>
                  <a:lnTo>
                    <a:pt x="5148033" y="1072294"/>
                  </a:lnTo>
                  <a:cubicBezTo>
                    <a:pt x="5148033" y="1078734"/>
                    <a:pt x="5145475" y="1084910"/>
                    <a:pt x="5140921" y="1089463"/>
                  </a:cubicBezTo>
                  <a:cubicBezTo>
                    <a:pt x="5136368" y="1094017"/>
                    <a:pt x="5130192" y="1096575"/>
                    <a:pt x="5123752" y="1096575"/>
                  </a:cubicBezTo>
                  <a:lnTo>
                    <a:pt x="24281" y="1096575"/>
                  </a:lnTo>
                  <a:cubicBezTo>
                    <a:pt x="17841" y="1096575"/>
                    <a:pt x="11665" y="1094017"/>
                    <a:pt x="7112" y="1089463"/>
                  </a:cubicBezTo>
                  <a:cubicBezTo>
                    <a:pt x="2558" y="1084910"/>
                    <a:pt x="0" y="1078734"/>
                    <a:pt x="0" y="1072294"/>
                  </a:cubicBezTo>
                  <a:lnTo>
                    <a:pt x="0" y="24281"/>
                  </a:lnTo>
                  <a:cubicBezTo>
                    <a:pt x="0" y="17841"/>
                    <a:pt x="2558" y="11665"/>
                    <a:pt x="7112" y="7112"/>
                  </a:cubicBezTo>
                  <a:cubicBezTo>
                    <a:pt x="11665" y="2558"/>
                    <a:pt x="17841" y="0"/>
                    <a:pt x="2428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9050"/>
              <a:ext cx="5148033" cy="1115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586009" y="175458"/>
            <a:ext cx="7238899" cy="84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METODOLOGIA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92905" y="1418386"/>
            <a:ext cx="14460909" cy="2800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5"/>
              </a:lnSpc>
            </a:pPr>
            <a:r>
              <a:rPr lang="en-US" sz="2988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etodología Iterativo–Incremental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Iteraciones de 2 semanas fijas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Entregables funcionales en cada ciclo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Roles definidos: Jefe de Proyecto, Desarrolladores, QA Interno, Docente Revisor</a:t>
            </a:r>
          </a:p>
          <a:p>
            <a:pPr marL="645172" lvl="1" indent="-322586" algn="just">
              <a:lnSpc>
                <a:spcPts val="3735"/>
              </a:lnSpc>
              <a:buFont typeface="Arial"/>
              <a:buChar char="•"/>
            </a:pPr>
            <a:r>
              <a:rPr lang="en-US" sz="2988" u="none" strike="noStrike">
                <a:solidFill>
                  <a:srgbClr val="F2F4F5"/>
                </a:solidFill>
                <a:latin typeface="Exo 2"/>
                <a:ea typeface="Exo 2"/>
                <a:cs typeface="Exo 2"/>
                <a:sym typeface="Exo 2"/>
              </a:rPr>
              <a:t>Artefactos: Backlog, Plan de Iteración, Registro de Pruebas, Matriz de Trazabilidad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434446" y="1725338"/>
            <a:ext cx="2566481" cy="2205570"/>
            <a:chOff x="0" y="0"/>
            <a:chExt cx="3421975" cy="2940759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3421975" cy="2940759"/>
              <a:chOff x="0" y="0"/>
              <a:chExt cx="812800" cy="6985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59" name="Freeform 59"/>
            <p:cNvSpPr/>
            <p:nvPr/>
          </p:nvSpPr>
          <p:spPr>
            <a:xfrm>
              <a:off x="849304" y="530051"/>
              <a:ext cx="1723366" cy="1880658"/>
            </a:xfrm>
            <a:custGeom>
              <a:avLst/>
              <a:gdLst/>
              <a:ahLst/>
              <a:cxnLst/>
              <a:rect l="l" t="t" r="r" b="b"/>
              <a:pathLst>
                <a:path w="1723366" h="1880658">
                  <a:moveTo>
                    <a:pt x="0" y="0"/>
                  </a:moveTo>
                  <a:lnTo>
                    <a:pt x="1723366" y="0"/>
                  </a:lnTo>
                  <a:lnTo>
                    <a:pt x="1723366" y="1880658"/>
                  </a:lnTo>
                  <a:lnTo>
                    <a:pt x="0" y="1880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083280" y="3944012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2057712" y="2954048"/>
            <a:ext cx="5489727" cy="1083672"/>
            <a:chOff x="0" y="0"/>
            <a:chExt cx="1569119" cy="309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BB242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57712" y="3257641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gestión de vehículos</a:t>
            </a:r>
          </a:p>
        </p:txBody>
      </p:sp>
      <p:sp>
        <p:nvSpPr>
          <p:cNvPr id="15" name="Freeform 15"/>
          <p:cNvSpPr/>
          <p:nvPr/>
        </p:nvSpPr>
        <p:spPr>
          <a:xfrm>
            <a:off x="5263066" y="5276495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/>
          <p:nvPr/>
        </p:nvGrpSpPr>
        <p:grpSpPr>
          <a:xfrm>
            <a:off x="5451265" y="4345223"/>
            <a:ext cx="5489727" cy="1083672"/>
            <a:chOff x="0" y="0"/>
            <a:chExt cx="1569119" cy="3097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451265" y="4648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Registro de mantenciones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7700198" y="7018190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6"/>
                </a:lnTo>
                <a:lnTo>
                  <a:pt x="0" y="64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1" name="Group 21"/>
          <p:cNvGrpSpPr/>
          <p:nvPr/>
        </p:nvGrpSpPr>
        <p:grpSpPr>
          <a:xfrm>
            <a:off x="8261228" y="6058342"/>
            <a:ext cx="5489727" cy="1083672"/>
            <a:chOff x="0" y="0"/>
            <a:chExt cx="1569119" cy="3097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334094" y="6136139"/>
            <a:ext cx="5489727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Generación de alertas automáticas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454277" y="8454287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6" name="Group 26"/>
          <p:cNvGrpSpPr/>
          <p:nvPr/>
        </p:nvGrpSpPr>
        <p:grpSpPr>
          <a:xfrm>
            <a:off x="11015308" y="7494440"/>
            <a:ext cx="5489727" cy="1083672"/>
            <a:chOff x="0" y="0"/>
            <a:chExt cx="1569119" cy="3097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475483" y="7647636"/>
            <a:ext cx="4550945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Historial consolidado por unidad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6585" y="478372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FUNCIONALES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76585" y="478372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2083280" y="3944012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057712" y="2954048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57712" y="3224022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 gestión de vehículos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5263066" y="5276495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5451265" y="4345223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7962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451265" y="4638774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Registro de mantenciones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7700198" y="7018190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6"/>
                </a:lnTo>
                <a:lnTo>
                  <a:pt x="0" y="64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8261228" y="6058342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34094" y="6136139"/>
            <a:ext cx="5489727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Generación de alertas automáticas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454277" y="8454287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11015308" y="7494440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690881" y="7647636"/>
            <a:ext cx="4159547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Historial consolidado por unidad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76585" y="478372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2083280" y="3944012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057712" y="2954048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57712" y="3224022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 gestión de vehículos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5263066" y="5276495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5451265" y="4345223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451265" y="4648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Registro de mantenciones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7700198" y="7018190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6"/>
                </a:lnTo>
                <a:lnTo>
                  <a:pt x="0" y="64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8261228" y="6058342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34094" y="6126614"/>
            <a:ext cx="5489727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Generación de alertas automáticas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454277" y="8454287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11015308" y="7494440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386689" y="7647636"/>
            <a:ext cx="4755891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Historial consolidado por unidad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376585" y="478372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2083280" y="3944012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2057712" y="2954048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57712" y="3224022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 gestión de vehículos</a:t>
            </a:r>
          </a:p>
        </p:txBody>
      </p:sp>
      <p:sp>
        <p:nvSpPr>
          <p:cNvPr id="16" name="Freeform 16"/>
          <p:cNvSpPr/>
          <p:nvPr/>
        </p:nvSpPr>
        <p:spPr>
          <a:xfrm>
            <a:off x="5263066" y="5276495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5451265" y="4345223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451265" y="4648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Registro de mantenciones</a:t>
            </a:r>
          </a:p>
        </p:txBody>
      </p:sp>
      <p:sp>
        <p:nvSpPr>
          <p:cNvPr id="21" name="Freeform 21"/>
          <p:cNvSpPr/>
          <p:nvPr/>
        </p:nvSpPr>
        <p:spPr>
          <a:xfrm>
            <a:off x="7700198" y="7018190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6"/>
                </a:lnTo>
                <a:lnTo>
                  <a:pt x="0" y="64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8261228" y="6058342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334094" y="6136139"/>
            <a:ext cx="5489727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Generación de alertas automáticas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0454277" y="8454287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11015308" y="7494440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502B9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373010" y="7638111"/>
            <a:ext cx="4755891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Historial consolidado por unidad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86015" y="298113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NO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572502" y="381266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89450" y="2787181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BB242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9450" y="3090774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Seguridad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21005" y="4970866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4" y="0"/>
                </a:lnTo>
                <a:lnTo>
                  <a:pt x="6123624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609205" y="4039594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9205" y="4342670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Alta disponibilidad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09919" y="6402088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970950" y="5442241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43815" y="5771763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Usabilidad y accesibilidad</a:t>
            </a:r>
          </a:p>
        </p:txBody>
      </p:sp>
      <p:sp>
        <p:nvSpPr>
          <p:cNvPr id="26" name="Freeform 26"/>
          <p:cNvSpPr/>
          <p:nvPr/>
        </p:nvSpPr>
        <p:spPr>
          <a:xfrm>
            <a:off x="8523423" y="7736701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9084454" y="6776854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23029" y="7093446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Rendimiento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437471" y="911564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11998501" y="8155801"/>
            <a:ext cx="5489727" cy="1083672"/>
            <a:chOff x="0" y="0"/>
            <a:chExt cx="1569119" cy="3097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467893" y="8451873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Mantenibilidad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86015" y="298113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NO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572502" y="381266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89450" y="2787181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9450" y="3090774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Seguridad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21005" y="4970866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4" y="0"/>
                </a:lnTo>
                <a:lnTo>
                  <a:pt x="6123624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609205" y="4039594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7962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9205" y="4333145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Alta disponibilidad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09919" y="6402088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970950" y="5442241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43815" y="5771763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Usabilidad y accesibilidad</a:t>
            </a:r>
          </a:p>
        </p:txBody>
      </p:sp>
      <p:sp>
        <p:nvSpPr>
          <p:cNvPr id="26" name="Freeform 26"/>
          <p:cNvSpPr/>
          <p:nvPr/>
        </p:nvSpPr>
        <p:spPr>
          <a:xfrm>
            <a:off x="8523423" y="7736701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9084454" y="6776854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23029" y="7093446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Rendimiento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437471" y="911564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11998501" y="8155801"/>
            <a:ext cx="5489727" cy="1083672"/>
            <a:chOff x="0" y="0"/>
            <a:chExt cx="1569119" cy="3097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467893" y="8451873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Mantenibilidad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86015" y="298113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NO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572502" y="381266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89450" y="2787181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9450" y="3100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Seguridad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21005" y="4970866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4" y="0"/>
                </a:lnTo>
                <a:lnTo>
                  <a:pt x="6123624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609205" y="4039594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9205" y="4342670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Alta disponibilidad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09919" y="6402088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970950" y="5442241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43815" y="5762238"/>
            <a:ext cx="548972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Usabilidad y accesibilidad</a:t>
            </a:r>
          </a:p>
        </p:txBody>
      </p:sp>
      <p:sp>
        <p:nvSpPr>
          <p:cNvPr id="26" name="Freeform 26"/>
          <p:cNvSpPr/>
          <p:nvPr/>
        </p:nvSpPr>
        <p:spPr>
          <a:xfrm>
            <a:off x="8523423" y="7736701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9084454" y="6776854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23029" y="7093446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Rendimiento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437471" y="911564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11998501" y="8155801"/>
            <a:ext cx="5489727" cy="1083672"/>
            <a:chOff x="0" y="0"/>
            <a:chExt cx="1569119" cy="3097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467893" y="8451873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Mantenibilidad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46898" r="-5310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538" y="4553241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3644" y="3644716"/>
            <a:ext cx="9976443" cy="322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El Cuerpo de Bomberos de Talcahuano enfrenta grandes dificultades para gestionar las mantenciones de sus vehículos de emergencia.</a:t>
            </a:r>
          </a:p>
          <a:p>
            <a:pPr algn="just">
              <a:lnSpc>
                <a:spcPts val="5111"/>
              </a:lnSpc>
            </a:pPr>
            <a:endParaRPr lang="en-US" sz="3599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Actualmente sus principales necesidades son: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43644" y="6915983"/>
            <a:ext cx="11248646" cy="772362"/>
            <a:chOff x="0" y="0"/>
            <a:chExt cx="2785969" cy="1912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10324" y="0"/>
                  </a:moveTo>
                  <a:lnTo>
                    <a:pt x="2775645" y="0"/>
                  </a:lnTo>
                  <a:cubicBezTo>
                    <a:pt x="2778383" y="0"/>
                    <a:pt x="2781009" y="1088"/>
                    <a:pt x="2782945" y="3024"/>
                  </a:cubicBezTo>
                  <a:cubicBezTo>
                    <a:pt x="2784881" y="4960"/>
                    <a:pt x="2785969" y="7586"/>
                    <a:pt x="2785969" y="10324"/>
                  </a:cubicBezTo>
                  <a:lnTo>
                    <a:pt x="2785969" y="180968"/>
                  </a:lnTo>
                  <a:cubicBezTo>
                    <a:pt x="2785969" y="183706"/>
                    <a:pt x="2784881" y="186332"/>
                    <a:pt x="2782945" y="188268"/>
                  </a:cubicBezTo>
                  <a:cubicBezTo>
                    <a:pt x="2781009" y="190204"/>
                    <a:pt x="2778383" y="191292"/>
                    <a:pt x="2775645" y="191292"/>
                  </a:cubicBezTo>
                  <a:lnTo>
                    <a:pt x="10324" y="191292"/>
                  </a:lnTo>
                  <a:cubicBezTo>
                    <a:pt x="7586" y="191292"/>
                    <a:pt x="4960" y="190204"/>
                    <a:pt x="3024" y="188268"/>
                  </a:cubicBezTo>
                  <a:cubicBezTo>
                    <a:pt x="1088" y="186332"/>
                    <a:pt x="0" y="183706"/>
                    <a:pt x="0" y="180968"/>
                  </a:cubicBezTo>
                  <a:lnTo>
                    <a:pt x="0" y="10324"/>
                  </a:lnTo>
                  <a:cubicBezTo>
                    <a:pt x="0" y="7586"/>
                    <a:pt x="1088" y="4960"/>
                    <a:pt x="3024" y="3024"/>
                  </a:cubicBezTo>
                  <a:cubicBezTo>
                    <a:pt x="4960" y="1088"/>
                    <a:pt x="7586" y="0"/>
                    <a:pt x="10324" y="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Un sistema centralizado.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43644" y="7669270"/>
            <a:ext cx="11248646" cy="1362912"/>
            <a:chOff x="0" y="0"/>
            <a:chExt cx="2785969" cy="3375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5969" cy="337554"/>
            </a:xfrm>
            <a:custGeom>
              <a:avLst/>
              <a:gdLst/>
              <a:ahLst/>
              <a:cxnLst/>
              <a:rect l="l" t="t" r="r" b="b"/>
              <a:pathLst>
                <a:path w="2785969" h="337554">
                  <a:moveTo>
                    <a:pt x="0" y="0"/>
                  </a:moveTo>
                  <a:lnTo>
                    <a:pt x="2785969" y="0"/>
                  </a:lnTo>
                  <a:lnTo>
                    <a:pt x="2785969" y="337554"/>
                  </a:lnTo>
                  <a:lnTo>
                    <a:pt x="0" y="337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85969" cy="375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Los datos se encuentran dispersos, lo que genera pérdida de trazabilidad.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43644" y="9080428"/>
            <a:ext cx="11248646" cy="772362"/>
            <a:chOff x="0" y="0"/>
            <a:chExt cx="2785969" cy="1912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0" y="0"/>
                  </a:moveTo>
                  <a:lnTo>
                    <a:pt x="2785969" y="0"/>
                  </a:lnTo>
                  <a:lnTo>
                    <a:pt x="2785969" y="191292"/>
                  </a:lnTo>
                  <a:lnTo>
                    <a:pt x="0" y="191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Retrasos en reparaciones y mayores costos.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63238" y="4817574"/>
            <a:ext cx="1191343" cy="1300077"/>
          </a:xfrm>
          <a:custGeom>
            <a:avLst/>
            <a:gdLst/>
            <a:ahLst/>
            <a:cxnLst/>
            <a:rect l="l" t="t" r="r" b="b"/>
            <a:pathLst>
              <a:path w="1191343" h="1300077">
                <a:moveTo>
                  <a:pt x="0" y="0"/>
                </a:moveTo>
                <a:lnTo>
                  <a:pt x="1191343" y="0"/>
                </a:lnTo>
                <a:lnTo>
                  <a:pt x="1191343" y="1300077"/>
                </a:lnTo>
                <a:lnTo>
                  <a:pt x="0" y="130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86015" y="298113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NO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572502" y="381266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89450" y="2787181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9450" y="3100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Seguridad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21005" y="4970866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4" y="0"/>
                </a:lnTo>
                <a:lnTo>
                  <a:pt x="6123624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609205" y="4039594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9205" y="4342670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Alta disponibilidad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09919" y="6402088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970950" y="5442241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43815" y="5771763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Usabilidad y accesibilidad</a:t>
            </a:r>
          </a:p>
        </p:txBody>
      </p:sp>
      <p:sp>
        <p:nvSpPr>
          <p:cNvPr id="26" name="Freeform 26"/>
          <p:cNvSpPr/>
          <p:nvPr/>
        </p:nvSpPr>
        <p:spPr>
          <a:xfrm>
            <a:off x="8523423" y="7736701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9084454" y="6776854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502B9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23029" y="7083921"/>
            <a:ext cx="455094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Rendimiento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437471" y="911564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11998501" y="8155801"/>
            <a:ext cx="5489727" cy="1083672"/>
            <a:chOff x="0" y="0"/>
            <a:chExt cx="1569119" cy="3097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467893" y="8451873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Mantenibilidad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86015" y="298113"/>
            <a:ext cx="9537014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REQUERIMIENTOS NO FUNCIONALES</a:t>
            </a:r>
          </a:p>
        </p:txBody>
      </p:sp>
      <p:sp>
        <p:nvSpPr>
          <p:cNvPr id="5" name="Freeform 5"/>
          <p:cNvSpPr/>
          <p:nvPr/>
        </p:nvSpPr>
        <p:spPr>
          <a:xfrm>
            <a:off x="572502" y="381266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89450" y="2787181"/>
            <a:ext cx="5489727" cy="1083672"/>
            <a:chOff x="0" y="0"/>
            <a:chExt cx="1569119" cy="309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3"/>
              <a:stretch>
                <a:fillRect l="-98184" t="-51103" r="-41729" b="-13332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006092" y="-6332"/>
            <a:ext cx="7281908" cy="4096074"/>
            <a:chOff x="0" y="0"/>
            <a:chExt cx="6089457" cy="3425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5555" b="-55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89450" y="3100299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Seguridad</a:t>
            </a:r>
          </a:p>
        </p:txBody>
      </p:sp>
      <p:sp>
        <p:nvSpPr>
          <p:cNvPr id="16" name="Freeform 16"/>
          <p:cNvSpPr/>
          <p:nvPr/>
        </p:nvSpPr>
        <p:spPr>
          <a:xfrm>
            <a:off x="3421005" y="4970866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4" y="0"/>
                </a:lnTo>
                <a:lnTo>
                  <a:pt x="6123624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3609205" y="4039594"/>
            <a:ext cx="5489727" cy="1083672"/>
            <a:chOff x="0" y="0"/>
            <a:chExt cx="1569119" cy="3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09205" y="4342670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Alta disponibilidad </a:t>
            </a:r>
          </a:p>
        </p:txBody>
      </p:sp>
      <p:sp>
        <p:nvSpPr>
          <p:cNvPr id="21" name="Freeform 21"/>
          <p:cNvSpPr/>
          <p:nvPr/>
        </p:nvSpPr>
        <p:spPr>
          <a:xfrm>
            <a:off x="5409919" y="6402088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/>
          <p:nvPr/>
        </p:nvGrpSpPr>
        <p:grpSpPr>
          <a:xfrm>
            <a:off x="5970950" y="5442241"/>
            <a:ext cx="5489727" cy="1083672"/>
            <a:chOff x="0" y="0"/>
            <a:chExt cx="1569119" cy="30974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43815" y="5771763"/>
            <a:ext cx="5489727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Usabilidad y accesibilidad</a:t>
            </a:r>
          </a:p>
        </p:txBody>
      </p:sp>
      <p:sp>
        <p:nvSpPr>
          <p:cNvPr id="26" name="Freeform 26"/>
          <p:cNvSpPr/>
          <p:nvPr/>
        </p:nvSpPr>
        <p:spPr>
          <a:xfrm>
            <a:off x="8523423" y="7736701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7" name="Group 27"/>
          <p:cNvGrpSpPr/>
          <p:nvPr/>
        </p:nvGrpSpPr>
        <p:grpSpPr>
          <a:xfrm>
            <a:off x="9084454" y="6776854"/>
            <a:ext cx="5489727" cy="1083672"/>
            <a:chOff x="0" y="0"/>
            <a:chExt cx="1569119" cy="3097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723029" y="7093446"/>
            <a:ext cx="4550945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F2F4F5"/>
                </a:solidFill>
                <a:latin typeface="Open Sauce"/>
                <a:ea typeface="Open Sauce"/>
                <a:cs typeface="Open Sauce"/>
                <a:sym typeface="Open Sauce"/>
              </a:rPr>
              <a:t>Rendimiento </a:t>
            </a:r>
          </a:p>
        </p:txBody>
      </p:sp>
      <p:sp>
        <p:nvSpPr>
          <p:cNvPr id="31" name="Freeform 31"/>
          <p:cNvSpPr/>
          <p:nvPr/>
        </p:nvSpPr>
        <p:spPr>
          <a:xfrm>
            <a:off x="11437471" y="9115649"/>
            <a:ext cx="6123623" cy="648497"/>
          </a:xfrm>
          <a:custGeom>
            <a:avLst/>
            <a:gdLst/>
            <a:ahLst/>
            <a:cxnLst/>
            <a:rect l="l" t="t" r="r" b="b"/>
            <a:pathLst>
              <a:path w="6123623" h="648497">
                <a:moveTo>
                  <a:pt x="0" y="0"/>
                </a:moveTo>
                <a:lnTo>
                  <a:pt x="6123623" y="0"/>
                </a:lnTo>
                <a:lnTo>
                  <a:pt x="6123623" y="648497"/>
                </a:lnTo>
                <a:lnTo>
                  <a:pt x="0" y="64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2" name="Group 32"/>
          <p:cNvGrpSpPr/>
          <p:nvPr/>
        </p:nvGrpSpPr>
        <p:grpSpPr>
          <a:xfrm>
            <a:off x="11998501" y="8155801"/>
            <a:ext cx="5489727" cy="1083672"/>
            <a:chOff x="0" y="0"/>
            <a:chExt cx="1569119" cy="3097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9119" cy="309744"/>
            </a:xfrm>
            <a:custGeom>
              <a:avLst/>
              <a:gdLst/>
              <a:ahLst/>
              <a:cxnLst/>
              <a:rect l="l" t="t" r="r" b="b"/>
              <a:pathLst>
                <a:path w="1569119" h="309744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291411"/>
                  </a:lnTo>
                  <a:cubicBezTo>
                    <a:pt x="1569119" y="301536"/>
                    <a:pt x="1560911" y="309744"/>
                    <a:pt x="1550786" y="309744"/>
                  </a:cubicBezTo>
                  <a:lnTo>
                    <a:pt x="18333" y="309744"/>
                  </a:lnTo>
                  <a:cubicBezTo>
                    <a:pt x="13471" y="309744"/>
                    <a:pt x="8808" y="307813"/>
                    <a:pt x="5370" y="304374"/>
                  </a:cubicBezTo>
                  <a:cubicBezTo>
                    <a:pt x="1932" y="300936"/>
                    <a:pt x="0" y="296273"/>
                    <a:pt x="0" y="291411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D6811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69119" cy="347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2467893" y="8442348"/>
            <a:ext cx="455094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9"/>
              </a:lnSpc>
              <a:spcBef>
                <a:spcPct val="0"/>
              </a:spcBef>
            </a:pPr>
            <a:r>
              <a:rPr lang="en-US" sz="2699" b="1">
                <a:solidFill>
                  <a:srgbClr val="F2F4F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Mantenibilidad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321925" y="1637204"/>
            <a:ext cx="7153631" cy="7154411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0362" y="3498536"/>
            <a:ext cx="1458492" cy="2369465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2980" y="5630898"/>
            <a:ext cx="2012251" cy="1695595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5231" y="5630898"/>
            <a:ext cx="2012251" cy="1695595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54727" y="3498536"/>
            <a:ext cx="1455372" cy="2369465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3563" y="2793468"/>
            <a:ext cx="2483336" cy="1217490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6208" y="4120930"/>
            <a:ext cx="2098045" cy="2098045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14508" y="905228"/>
            <a:ext cx="1564564" cy="1564564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64193" y="4118867"/>
            <a:ext cx="1564564" cy="1565344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6458" y="7817208"/>
            <a:ext cx="1564564" cy="1564564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39253" y="4076615"/>
            <a:ext cx="1565344" cy="1565344"/>
            <a:chOff x="0" y="0"/>
            <a:chExt cx="1445040" cy="1445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9344" y="1100495"/>
            <a:ext cx="4109128" cy="4085737"/>
            <a:chOff x="0" y="0"/>
            <a:chExt cx="1170697" cy="1164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0697" cy="1164033"/>
            </a:xfrm>
            <a:custGeom>
              <a:avLst/>
              <a:gdLst/>
              <a:ahLst/>
              <a:cxnLst/>
              <a:rect l="l" t="t" r="r" b="b"/>
              <a:pathLst>
                <a:path w="1170697" h="1164033">
                  <a:moveTo>
                    <a:pt x="47102" y="0"/>
                  </a:moveTo>
                  <a:lnTo>
                    <a:pt x="1123595" y="0"/>
                  </a:lnTo>
                  <a:cubicBezTo>
                    <a:pt x="1136087" y="0"/>
                    <a:pt x="1148068" y="4963"/>
                    <a:pt x="1156901" y="13796"/>
                  </a:cubicBezTo>
                  <a:cubicBezTo>
                    <a:pt x="1165735" y="22629"/>
                    <a:pt x="1170697" y="34610"/>
                    <a:pt x="1170697" y="47102"/>
                  </a:cubicBezTo>
                  <a:lnTo>
                    <a:pt x="1170697" y="1116931"/>
                  </a:lnTo>
                  <a:cubicBezTo>
                    <a:pt x="1170697" y="1129423"/>
                    <a:pt x="1165735" y="1141404"/>
                    <a:pt x="1156901" y="1150237"/>
                  </a:cubicBezTo>
                  <a:cubicBezTo>
                    <a:pt x="1148068" y="1159070"/>
                    <a:pt x="1136087" y="1164033"/>
                    <a:pt x="1123595" y="1164033"/>
                  </a:cubicBezTo>
                  <a:lnTo>
                    <a:pt x="47102" y="1164033"/>
                  </a:lnTo>
                  <a:cubicBezTo>
                    <a:pt x="34610" y="1164033"/>
                    <a:pt x="22629" y="1159070"/>
                    <a:pt x="13796" y="1150237"/>
                  </a:cubicBezTo>
                  <a:cubicBezTo>
                    <a:pt x="4963" y="1141404"/>
                    <a:pt x="0" y="1129423"/>
                    <a:pt x="0" y="1116931"/>
                  </a:cubicBezTo>
                  <a:lnTo>
                    <a:pt x="0" y="47102"/>
                  </a:lnTo>
                  <a:cubicBezTo>
                    <a:pt x="0" y="34610"/>
                    <a:pt x="4963" y="22629"/>
                    <a:pt x="13796" y="13796"/>
                  </a:cubicBezTo>
                  <a:cubicBezTo>
                    <a:pt x="22629" y="4963"/>
                    <a:pt x="34610" y="0"/>
                    <a:pt x="47102" y="0"/>
                  </a:cubicBezTo>
                  <a:close/>
                </a:path>
              </a:pathLst>
            </a:custGeom>
            <a:solidFill>
              <a:srgbClr val="17962F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0697" cy="1183083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62741" y="1028700"/>
            <a:ext cx="4062900" cy="4157532"/>
            <a:chOff x="0" y="0"/>
            <a:chExt cx="1157527" cy="1184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7527" cy="1184487"/>
            </a:xfrm>
            <a:custGeom>
              <a:avLst/>
              <a:gdLst/>
              <a:ahLst/>
              <a:cxnLst/>
              <a:rect l="l" t="t" r="r" b="b"/>
              <a:pathLst>
                <a:path w="1157527" h="1184487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136849"/>
                  </a:lnTo>
                  <a:cubicBezTo>
                    <a:pt x="1157527" y="1163159"/>
                    <a:pt x="1136198" y="1184487"/>
                    <a:pt x="1109889" y="1184487"/>
                  </a:cubicBezTo>
                  <a:lnTo>
                    <a:pt x="47638" y="1184487"/>
                  </a:lnTo>
                  <a:cubicBezTo>
                    <a:pt x="21328" y="1184487"/>
                    <a:pt x="0" y="1163159"/>
                    <a:pt x="0" y="1136849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57527" cy="1203537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683" y="5963940"/>
            <a:ext cx="4130314" cy="3971927"/>
            <a:chOff x="0" y="0"/>
            <a:chExt cx="1176733" cy="11316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6733" cy="1131608"/>
            </a:xfrm>
            <a:custGeom>
              <a:avLst/>
              <a:gdLst/>
              <a:ahLst/>
              <a:cxnLst/>
              <a:rect l="l" t="t" r="r" b="b"/>
              <a:pathLst>
                <a:path w="1176733" h="1131608">
                  <a:moveTo>
                    <a:pt x="46860" y="0"/>
                  </a:moveTo>
                  <a:lnTo>
                    <a:pt x="1129872" y="0"/>
                  </a:lnTo>
                  <a:cubicBezTo>
                    <a:pt x="1155753" y="0"/>
                    <a:pt x="1176733" y="20980"/>
                    <a:pt x="1176733" y="46860"/>
                  </a:cubicBezTo>
                  <a:lnTo>
                    <a:pt x="1176733" y="1084748"/>
                  </a:lnTo>
                  <a:cubicBezTo>
                    <a:pt x="1176733" y="1110628"/>
                    <a:pt x="1155753" y="1131608"/>
                    <a:pt x="1129872" y="1131608"/>
                  </a:cubicBezTo>
                  <a:lnTo>
                    <a:pt x="46860" y="1131608"/>
                  </a:lnTo>
                  <a:cubicBezTo>
                    <a:pt x="20980" y="1131608"/>
                    <a:pt x="0" y="1110628"/>
                    <a:pt x="0" y="1084748"/>
                  </a:cubicBezTo>
                  <a:lnTo>
                    <a:pt x="0" y="46860"/>
                  </a:lnTo>
                  <a:cubicBezTo>
                    <a:pt x="0" y="20980"/>
                    <a:pt x="20980" y="0"/>
                    <a:pt x="46860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176733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21270" y="5963940"/>
            <a:ext cx="4062900" cy="3971927"/>
            <a:chOff x="0" y="0"/>
            <a:chExt cx="1157527" cy="11316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7527" cy="1131608"/>
            </a:xfrm>
            <a:custGeom>
              <a:avLst/>
              <a:gdLst/>
              <a:ahLst/>
              <a:cxnLst/>
              <a:rect l="l" t="t" r="r" b="b"/>
              <a:pathLst>
                <a:path w="1157527" h="1131608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083970"/>
                  </a:lnTo>
                  <a:cubicBezTo>
                    <a:pt x="1157527" y="1110280"/>
                    <a:pt x="1136198" y="1131608"/>
                    <a:pt x="1109889" y="1131608"/>
                  </a:cubicBezTo>
                  <a:lnTo>
                    <a:pt x="47638" y="1131608"/>
                  </a:lnTo>
                  <a:cubicBezTo>
                    <a:pt x="21328" y="1131608"/>
                    <a:pt x="0" y="1110280"/>
                    <a:pt x="0" y="1083970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57527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401668" y="8072321"/>
            <a:ext cx="987125" cy="1054339"/>
          </a:xfrm>
          <a:custGeom>
            <a:avLst/>
            <a:gdLst/>
            <a:ahLst/>
            <a:cxnLst/>
            <a:rect l="l" t="t" r="r" b="b"/>
            <a:pathLst>
              <a:path w="987125" h="1054339">
                <a:moveTo>
                  <a:pt x="0" y="0"/>
                </a:moveTo>
                <a:lnTo>
                  <a:pt x="987125" y="0"/>
                </a:lnTo>
                <a:lnTo>
                  <a:pt x="987125" y="1054339"/>
                </a:lnTo>
                <a:lnTo>
                  <a:pt x="0" y="105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357427" y="1099126"/>
            <a:ext cx="1082627" cy="1176768"/>
          </a:xfrm>
          <a:custGeom>
            <a:avLst/>
            <a:gdLst/>
            <a:ahLst/>
            <a:cxnLst/>
            <a:rect l="l" t="t" r="r" b="b"/>
            <a:pathLst>
              <a:path w="1082627" h="1176768">
                <a:moveTo>
                  <a:pt x="0" y="0"/>
                </a:moveTo>
                <a:lnTo>
                  <a:pt x="1082627" y="0"/>
                </a:lnTo>
                <a:lnTo>
                  <a:pt x="1082627" y="1176768"/>
                </a:lnTo>
                <a:lnTo>
                  <a:pt x="0" y="1176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9766866" y="4370835"/>
            <a:ext cx="1110118" cy="976904"/>
          </a:xfrm>
          <a:custGeom>
            <a:avLst/>
            <a:gdLst/>
            <a:ahLst/>
            <a:cxnLst/>
            <a:rect l="l" t="t" r="r" b="b"/>
            <a:pathLst>
              <a:path w="1110118" h="976904">
                <a:moveTo>
                  <a:pt x="0" y="0"/>
                </a:moveTo>
                <a:lnTo>
                  <a:pt x="1110118" y="0"/>
                </a:lnTo>
                <a:lnTo>
                  <a:pt x="1110118" y="976904"/>
                </a:lnTo>
                <a:lnTo>
                  <a:pt x="0" y="97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16712977" y="4439878"/>
            <a:ext cx="1266996" cy="923324"/>
          </a:xfrm>
          <a:custGeom>
            <a:avLst/>
            <a:gdLst/>
            <a:ahLst/>
            <a:cxnLst/>
            <a:rect l="l" t="t" r="r" b="b"/>
            <a:pathLst>
              <a:path w="1266996" h="923324">
                <a:moveTo>
                  <a:pt x="0" y="0"/>
                </a:moveTo>
                <a:lnTo>
                  <a:pt x="1266997" y="0"/>
                </a:lnTo>
                <a:lnTo>
                  <a:pt x="1266997" y="923323"/>
                </a:lnTo>
                <a:lnTo>
                  <a:pt x="0" y="923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1950625" y="35058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3518" y="2206705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9344" y="2931550"/>
            <a:ext cx="4084772" cy="16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Angular 17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SCSS en el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frontend Angular Material.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13761" y="1021678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398" y="2059560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Backend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21270" y="2713483"/>
            <a:ext cx="3969478" cy="198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Firebase, módulos de autenticación Firestore</a:t>
            </a:r>
          </a:p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Functions, Node 20 almacenamiento y notificaciones push.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39047" y="904875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2167" y="7199044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2683" y="7841848"/>
            <a:ext cx="4130314" cy="15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Se implementarán con librerías como: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pdfmake 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SheetJS.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92816" y="60309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759869" y="7212193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21270" y="7822453"/>
            <a:ext cx="4004371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Estará estará apoyada en GitHub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680518" y="60575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321925" y="1637204"/>
            <a:ext cx="7153631" cy="7154411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0362" y="3498536"/>
            <a:ext cx="1458492" cy="2369465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2980" y="5630898"/>
            <a:ext cx="2012251" cy="1695595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5231" y="5630898"/>
            <a:ext cx="2012251" cy="1695595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54727" y="3498536"/>
            <a:ext cx="1455372" cy="2369465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3563" y="2793468"/>
            <a:ext cx="2483336" cy="1217490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6208" y="4120930"/>
            <a:ext cx="2098045" cy="2098045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14508" y="905228"/>
            <a:ext cx="1564564" cy="1564564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64193" y="4118867"/>
            <a:ext cx="1564564" cy="1565344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6458" y="7817208"/>
            <a:ext cx="1564564" cy="1564564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39253" y="4076615"/>
            <a:ext cx="1565344" cy="1565344"/>
            <a:chOff x="0" y="0"/>
            <a:chExt cx="1445040" cy="1445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9344" y="1100495"/>
            <a:ext cx="4109128" cy="4085737"/>
            <a:chOff x="0" y="0"/>
            <a:chExt cx="1170697" cy="1164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0697" cy="1164033"/>
            </a:xfrm>
            <a:custGeom>
              <a:avLst/>
              <a:gdLst/>
              <a:ahLst/>
              <a:cxnLst/>
              <a:rect l="l" t="t" r="r" b="b"/>
              <a:pathLst>
                <a:path w="1170697" h="1164033">
                  <a:moveTo>
                    <a:pt x="47102" y="0"/>
                  </a:moveTo>
                  <a:lnTo>
                    <a:pt x="1123595" y="0"/>
                  </a:lnTo>
                  <a:cubicBezTo>
                    <a:pt x="1136087" y="0"/>
                    <a:pt x="1148068" y="4963"/>
                    <a:pt x="1156901" y="13796"/>
                  </a:cubicBezTo>
                  <a:cubicBezTo>
                    <a:pt x="1165735" y="22629"/>
                    <a:pt x="1170697" y="34610"/>
                    <a:pt x="1170697" y="47102"/>
                  </a:cubicBezTo>
                  <a:lnTo>
                    <a:pt x="1170697" y="1116931"/>
                  </a:lnTo>
                  <a:cubicBezTo>
                    <a:pt x="1170697" y="1129423"/>
                    <a:pt x="1165735" y="1141404"/>
                    <a:pt x="1156901" y="1150237"/>
                  </a:cubicBezTo>
                  <a:cubicBezTo>
                    <a:pt x="1148068" y="1159070"/>
                    <a:pt x="1136087" y="1164033"/>
                    <a:pt x="1123595" y="1164033"/>
                  </a:cubicBezTo>
                  <a:lnTo>
                    <a:pt x="47102" y="1164033"/>
                  </a:lnTo>
                  <a:cubicBezTo>
                    <a:pt x="34610" y="1164033"/>
                    <a:pt x="22629" y="1159070"/>
                    <a:pt x="13796" y="1150237"/>
                  </a:cubicBezTo>
                  <a:cubicBezTo>
                    <a:pt x="4963" y="1141404"/>
                    <a:pt x="0" y="1129423"/>
                    <a:pt x="0" y="1116931"/>
                  </a:cubicBezTo>
                  <a:lnTo>
                    <a:pt x="0" y="47102"/>
                  </a:lnTo>
                  <a:cubicBezTo>
                    <a:pt x="0" y="34610"/>
                    <a:pt x="4963" y="22629"/>
                    <a:pt x="13796" y="13796"/>
                  </a:cubicBezTo>
                  <a:cubicBezTo>
                    <a:pt x="22629" y="4963"/>
                    <a:pt x="34610" y="0"/>
                    <a:pt x="47102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0697" cy="1183083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62741" y="1028700"/>
            <a:ext cx="4062900" cy="4157532"/>
            <a:chOff x="0" y="0"/>
            <a:chExt cx="1157527" cy="1184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7527" cy="1184487"/>
            </a:xfrm>
            <a:custGeom>
              <a:avLst/>
              <a:gdLst/>
              <a:ahLst/>
              <a:cxnLst/>
              <a:rect l="l" t="t" r="r" b="b"/>
              <a:pathLst>
                <a:path w="1157527" h="1184487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136849"/>
                  </a:lnTo>
                  <a:cubicBezTo>
                    <a:pt x="1157527" y="1163159"/>
                    <a:pt x="1136198" y="1184487"/>
                    <a:pt x="1109889" y="1184487"/>
                  </a:cubicBezTo>
                  <a:lnTo>
                    <a:pt x="47638" y="1184487"/>
                  </a:lnTo>
                  <a:cubicBezTo>
                    <a:pt x="21328" y="1184487"/>
                    <a:pt x="0" y="1163159"/>
                    <a:pt x="0" y="1136849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BB2424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57527" cy="1203537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683" y="5963940"/>
            <a:ext cx="4130314" cy="3971927"/>
            <a:chOff x="0" y="0"/>
            <a:chExt cx="1176733" cy="11316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6733" cy="1131608"/>
            </a:xfrm>
            <a:custGeom>
              <a:avLst/>
              <a:gdLst/>
              <a:ahLst/>
              <a:cxnLst/>
              <a:rect l="l" t="t" r="r" b="b"/>
              <a:pathLst>
                <a:path w="1176733" h="1131608">
                  <a:moveTo>
                    <a:pt x="46860" y="0"/>
                  </a:moveTo>
                  <a:lnTo>
                    <a:pt x="1129872" y="0"/>
                  </a:lnTo>
                  <a:cubicBezTo>
                    <a:pt x="1155753" y="0"/>
                    <a:pt x="1176733" y="20980"/>
                    <a:pt x="1176733" y="46860"/>
                  </a:cubicBezTo>
                  <a:lnTo>
                    <a:pt x="1176733" y="1084748"/>
                  </a:lnTo>
                  <a:cubicBezTo>
                    <a:pt x="1176733" y="1110628"/>
                    <a:pt x="1155753" y="1131608"/>
                    <a:pt x="1129872" y="1131608"/>
                  </a:cubicBezTo>
                  <a:lnTo>
                    <a:pt x="46860" y="1131608"/>
                  </a:lnTo>
                  <a:cubicBezTo>
                    <a:pt x="20980" y="1131608"/>
                    <a:pt x="0" y="1110628"/>
                    <a:pt x="0" y="1084748"/>
                  </a:cubicBezTo>
                  <a:lnTo>
                    <a:pt x="0" y="46860"/>
                  </a:lnTo>
                  <a:cubicBezTo>
                    <a:pt x="0" y="20980"/>
                    <a:pt x="20980" y="0"/>
                    <a:pt x="46860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176733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21270" y="5963940"/>
            <a:ext cx="4062900" cy="3971927"/>
            <a:chOff x="0" y="0"/>
            <a:chExt cx="1157527" cy="11316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7527" cy="1131608"/>
            </a:xfrm>
            <a:custGeom>
              <a:avLst/>
              <a:gdLst/>
              <a:ahLst/>
              <a:cxnLst/>
              <a:rect l="l" t="t" r="r" b="b"/>
              <a:pathLst>
                <a:path w="1157527" h="1131608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083970"/>
                  </a:lnTo>
                  <a:cubicBezTo>
                    <a:pt x="1157527" y="1110280"/>
                    <a:pt x="1136198" y="1131608"/>
                    <a:pt x="1109889" y="1131608"/>
                  </a:cubicBezTo>
                  <a:lnTo>
                    <a:pt x="47638" y="1131608"/>
                  </a:lnTo>
                  <a:cubicBezTo>
                    <a:pt x="21328" y="1131608"/>
                    <a:pt x="0" y="1110280"/>
                    <a:pt x="0" y="1083970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57527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401668" y="8072321"/>
            <a:ext cx="987125" cy="1054339"/>
          </a:xfrm>
          <a:custGeom>
            <a:avLst/>
            <a:gdLst/>
            <a:ahLst/>
            <a:cxnLst/>
            <a:rect l="l" t="t" r="r" b="b"/>
            <a:pathLst>
              <a:path w="987125" h="1054339">
                <a:moveTo>
                  <a:pt x="0" y="0"/>
                </a:moveTo>
                <a:lnTo>
                  <a:pt x="987125" y="0"/>
                </a:lnTo>
                <a:lnTo>
                  <a:pt x="987125" y="1054339"/>
                </a:lnTo>
                <a:lnTo>
                  <a:pt x="0" y="105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357427" y="1099126"/>
            <a:ext cx="1082627" cy="1176768"/>
          </a:xfrm>
          <a:custGeom>
            <a:avLst/>
            <a:gdLst/>
            <a:ahLst/>
            <a:cxnLst/>
            <a:rect l="l" t="t" r="r" b="b"/>
            <a:pathLst>
              <a:path w="1082627" h="1176768">
                <a:moveTo>
                  <a:pt x="0" y="0"/>
                </a:moveTo>
                <a:lnTo>
                  <a:pt x="1082627" y="0"/>
                </a:lnTo>
                <a:lnTo>
                  <a:pt x="1082627" y="1176768"/>
                </a:lnTo>
                <a:lnTo>
                  <a:pt x="0" y="1176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9766866" y="4370835"/>
            <a:ext cx="1110118" cy="976904"/>
          </a:xfrm>
          <a:custGeom>
            <a:avLst/>
            <a:gdLst/>
            <a:ahLst/>
            <a:cxnLst/>
            <a:rect l="l" t="t" r="r" b="b"/>
            <a:pathLst>
              <a:path w="1110118" h="976904">
                <a:moveTo>
                  <a:pt x="0" y="0"/>
                </a:moveTo>
                <a:lnTo>
                  <a:pt x="1110118" y="0"/>
                </a:lnTo>
                <a:lnTo>
                  <a:pt x="1110118" y="976904"/>
                </a:lnTo>
                <a:lnTo>
                  <a:pt x="0" y="97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16712977" y="4439878"/>
            <a:ext cx="1266996" cy="923324"/>
          </a:xfrm>
          <a:custGeom>
            <a:avLst/>
            <a:gdLst/>
            <a:ahLst/>
            <a:cxnLst/>
            <a:rect l="l" t="t" r="r" b="b"/>
            <a:pathLst>
              <a:path w="1266996" h="923324">
                <a:moveTo>
                  <a:pt x="0" y="0"/>
                </a:moveTo>
                <a:lnTo>
                  <a:pt x="1266997" y="0"/>
                </a:lnTo>
                <a:lnTo>
                  <a:pt x="1266997" y="923323"/>
                </a:lnTo>
                <a:lnTo>
                  <a:pt x="0" y="923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1950625" y="35058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3518" y="2206705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9344" y="2931550"/>
            <a:ext cx="4084772" cy="16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Angular 17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SCSS en el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frontend Angular Material.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13761" y="1021678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398" y="2059560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Backend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21270" y="2713483"/>
            <a:ext cx="3969478" cy="198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Firebase, módulos de autenticación Firestore</a:t>
            </a:r>
          </a:p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Functions, Node 20 almacenamiento y notificaciones push.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39047" y="904875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2167" y="7199044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2683" y="7841848"/>
            <a:ext cx="4130314" cy="15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Se implementarán con librerías como: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pdfmake 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SheetJS.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92816" y="60309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759869" y="7212193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21270" y="7822453"/>
            <a:ext cx="4004371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Estará estará apoyada en GitHub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680518" y="60575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321925" y="1637204"/>
            <a:ext cx="7153631" cy="7154411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0362" y="3498536"/>
            <a:ext cx="1458492" cy="2369465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2980" y="5630898"/>
            <a:ext cx="2012251" cy="1695595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5231" y="5630898"/>
            <a:ext cx="2012251" cy="1695595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54727" y="3498536"/>
            <a:ext cx="1455372" cy="2369465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3563" y="2793468"/>
            <a:ext cx="2483336" cy="1217490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6208" y="4120930"/>
            <a:ext cx="2098045" cy="2098045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14508" y="905228"/>
            <a:ext cx="1564564" cy="1564564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64193" y="4118867"/>
            <a:ext cx="1564564" cy="1565344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6458" y="7817208"/>
            <a:ext cx="1564564" cy="1564564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39253" y="4076615"/>
            <a:ext cx="1565344" cy="1565344"/>
            <a:chOff x="0" y="0"/>
            <a:chExt cx="1445040" cy="1445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9344" y="1100495"/>
            <a:ext cx="4109128" cy="4085737"/>
            <a:chOff x="0" y="0"/>
            <a:chExt cx="1170697" cy="1164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0697" cy="1164033"/>
            </a:xfrm>
            <a:custGeom>
              <a:avLst/>
              <a:gdLst/>
              <a:ahLst/>
              <a:cxnLst/>
              <a:rect l="l" t="t" r="r" b="b"/>
              <a:pathLst>
                <a:path w="1170697" h="1164033">
                  <a:moveTo>
                    <a:pt x="47102" y="0"/>
                  </a:moveTo>
                  <a:lnTo>
                    <a:pt x="1123595" y="0"/>
                  </a:lnTo>
                  <a:cubicBezTo>
                    <a:pt x="1136087" y="0"/>
                    <a:pt x="1148068" y="4963"/>
                    <a:pt x="1156901" y="13796"/>
                  </a:cubicBezTo>
                  <a:cubicBezTo>
                    <a:pt x="1165735" y="22629"/>
                    <a:pt x="1170697" y="34610"/>
                    <a:pt x="1170697" y="47102"/>
                  </a:cubicBezTo>
                  <a:lnTo>
                    <a:pt x="1170697" y="1116931"/>
                  </a:lnTo>
                  <a:cubicBezTo>
                    <a:pt x="1170697" y="1129423"/>
                    <a:pt x="1165735" y="1141404"/>
                    <a:pt x="1156901" y="1150237"/>
                  </a:cubicBezTo>
                  <a:cubicBezTo>
                    <a:pt x="1148068" y="1159070"/>
                    <a:pt x="1136087" y="1164033"/>
                    <a:pt x="1123595" y="1164033"/>
                  </a:cubicBezTo>
                  <a:lnTo>
                    <a:pt x="47102" y="1164033"/>
                  </a:lnTo>
                  <a:cubicBezTo>
                    <a:pt x="34610" y="1164033"/>
                    <a:pt x="22629" y="1159070"/>
                    <a:pt x="13796" y="1150237"/>
                  </a:cubicBezTo>
                  <a:cubicBezTo>
                    <a:pt x="4963" y="1141404"/>
                    <a:pt x="0" y="1129423"/>
                    <a:pt x="0" y="1116931"/>
                  </a:cubicBezTo>
                  <a:lnTo>
                    <a:pt x="0" y="47102"/>
                  </a:lnTo>
                  <a:cubicBezTo>
                    <a:pt x="0" y="34610"/>
                    <a:pt x="4963" y="22629"/>
                    <a:pt x="13796" y="13796"/>
                  </a:cubicBezTo>
                  <a:cubicBezTo>
                    <a:pt x="22629" y="4963"/>
                    <a:pt x="34610" y="0"/>
                    <a:pt x="47102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0697" cy="1183083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62741" y="1028700"/>
            <a:ext cx="4062900" cy="4157532"/>
            <a:chOff x="0" y="0"/>
            <a:chExt cx="1157527" cy="1184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7527" cy="1184487"/>
            </a:xfrm>
            <a:custGeom>
              <a:avLst/>
              <a:gdLst/>
              <a:ahLst/>
              <a:cxnLst/>
              <a:rect l="l" t="t" r="r" b="b"/>
              <a:pathLst>
                <a:path w="1157527" h="1184487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136849"/>
                  </a:lnTo>
                  <a:cubicBezTo>
                    <a:pt x="1157527" y="1163159"/>
                    <a:pt x="1136198" y="1184487"/>
                    <a:pt x="1109889" y="1184487"/>
                  </a:cubicBezTo>
                  <a:lnTo>
                    <a:pt x="47638" y="1184487"/>
                  </a:lnTo>
                  <a:cubicBezTo>
                    <a:pt x="21328" y="1184487"/>
                    <a:pt x="0" y="1163159"/>
                    <a:pt x="0" y="1136849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57527" cy="1203537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683" y="5963940"/>
            <a:ext cx="4130314" cy="3971927"/>
            <a:chOff x="0" y="0"/>
            <a:chExt cx="1176733" cy="11316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6733" cy="1131608"/>
            </a:xfrm>
            <a:custGeom>
              <a:avLst/>
              <a:gdLst/>
              <a:ahLst/>
              <a:cxnLst/>
              <a:rect l="l" t="t" r="r" b="b"/>
              <a:pathLst>
                <a:path w="1176733" h="1131608">
                  <a:moveTo>
                    <a:pt x="46860" y="0"/>
                  </a:moveTo>
                  <a:lnTo>
                    <a:pt x="1129872" y="0"/>
                  </a:lnTo>
                  <a:cubicBezTo>
                    <a:pt x="1155753" y="0"/>
                    <a:pt x="1176733" y="20980"/>
                    <a:pt x="1176733" y="46860"/>
                  </a:cubicBezTo>
                  <a:lnTo>
                    <a:pt x="1176733" y="1084748"/>
                  </a:lnTo>
                  <a:cubicBezTo>
                    <a:pt x="1176733" y="1110628"/>
                    <a:pt x="1155753" y="1131608"/>
                    <a:pt x="1129872" y="1131608"/>
                  </a:cubicBezTo>
                  <a:lnTo>
                    <a:pt x="46860" y="1131608"/>
                  </a:lnTo>
                  <a:cubicBezTo>
                    <a:pt x="20980" y="1131608"/>
                    <a:pt x="0" y="1110628"/>
                    <a:pt x="0" y="1084748"/>
                  </a:cubicBezTo>
                  <a:lnTo>
                    <a:pt x="0" y="46860"/>
                  </a:lnTo>
                  <a:cubicBezTo>
                    <a:pt x="0" y="20980"/>
                    <a:pt x="20980" y="0"/>
                    <a:pt x="46860" y="0"/>
                  </a:cubicBezTo>
                  <a:close/>
                </a:path>
              </a:pathLst>
            </a:custGeom>
            <a:solidFill>
              <a:srgbClr val="F7B31C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176733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21270" y="5963940"/>
            <a:ext cx="4062900" cy="3971927"/>
            <a:chOff x="0" y="0"/>
            <a:chExt cx="1157527" cy="11316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7527" cy="1131608"/>
            </a:xfrm>
            <a:custGeom>
              <a:avLst/>
              <a:gdLst/>
              <a:ahLst/>
              <a:cxnLst/>
              <a:rect l="l" t="t" r="r" b="b"/>
              <a:pathLst>
                <a:path w="1157527" h="1131608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083970"/>
                  </a:lnTo>
                  <a:cubicBezTo>
                    <a:pt x="1157527" y="1110280"/>
                    <a:pt x="1136198" y="1131608"/>
                    <a:pt x="1109889" y="1131608"/>
                  </a:cubicBezTo>
                  <a:lnTo>
                    <a:pt x="47638" y="1131608"/>
                  </a:lnTo>
                  <a:cubicBezTo>
                    <a:pt x="21328" y="1131608"/>
                    <a:pt x="0" y="1110280"/>
                    <a:pt x="0" y="1083970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57527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401668" y="8072321"/>
            <a:ext cx="987125" cy="1054339"/>
          </a:xfrm>
          <a:custGeom>
            <a:avLst/>
            <a:gdLst/>
            <a:ahLst/>
            <a:cxnLst/>
            <a:rect l="l" t="t" r="r" b="b"/>
            <a:pathLst>
              <a:path w="987125" h="1054339">
                <a:moveTo>
                  <a:pt x="0" y="0"/>
                </a:moveTo>
                <a:lnTo>
                  <a:pt x="987125" y="0"/>
                </a:lnTo>
                <a:lnTo>
                  <a:pt x="987125" y="1054339"/>
                </a:lnTo>
                <a:lnTo>
                  <a:pt x="0" y="105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357427" y="1099126"/>
            <a:ext cx="1082627" cy="1176768"/>
          </a:xfrm>
          <a:custGeom>
            <a:avLst/>
            <a:gdLst/>
            <a:ahLst/>
            <a:cxnLst/>
            <a:rect l="l" t="t" r="r" b="b"/>
            <a:pathLst>
              <a:path w="1082627" h="1176768">
                <a:moveTo>
                  <a:pt x="0" y="0"/>
                </a:moveTo>
                <a:lnTo>
                  <a:pt x="1082627" y="0"/>
                </a:lnTo>
                <a:lnTo>
                  <a:pt x="1082627" y="1176768"/>
                </a:lnTo>
                <a:lnTo>
                  <a:pt x="0" y="1176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9766866" y="4370835"/>
            <a:ext cx="1110118" cy="976904"/>
          </a:xfrm>
          <a:custGeom>
            <a:avLst/>
            <a:gdLst/>
            <a:ahLst/>
            <a:cxnLst/>
            <a:rect l="l" t="t" r="r" b="b"/>
            <a:pathLst>
              <a:path w="1110118" h="976904">
                <a:moveTo>
                  <a:pt x="0" y="0"/>
                </a:moveTo>
                <a:lnTo>
                  <a:pt x="1110118" y="0"/>
                </a:lnTo>
                <a:lnTo>
                  <a:pt x="1110118" y="976904"/>
                </a:lnTo>
                <a:lnTo>
                  <a:pt x="0" y="97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16712977" y="4439878"/>
            <a:ext cx="1266996" cy="923324"/>
          </a:xfrm>
          <a:custGeom>
            <a:avLst/>
            <a:gdLst/>
            <a:ahLst/>
            <a:cxnLst/>
            <a:rect l="l" t="t" r="r" b="b"/>
            <a:pathLst>
              <a:path w="1266996" h="923324">
                <a:moveTo>
                  <a:pt x="0" y="0"/>
                </a:moveTo>
                <a:lnTo>
                  <a:pt x="1266997" y="0"/>
                </a:lnTo>
                <a:lnTo>
                  <a:pt x="1266997" y="923323"/>
                </a:lnTo>
                <a:lnTo>
                  <a:pt x="0" y="923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1950625" y="35058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3518" y="2206705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9344" y="2931550"/>
            <a:ext cx="4084772" cy="16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Angular 17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SCSS en el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frontend Angular Material.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13761" y="1021678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398" y="2059560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Backend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21270" y="2713483"/>
            <a:ext cx="3969478" cy="198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Firebase, módulos de autenticación Firestore</a:t>
            </a:r>
          </a:p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Functions, Node 20 almacenamiento y notificaciones push.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39047" y="904875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2167" y="7199044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2683" y="7841848"/>
            <a:ext cx="4130314" cy="15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Se implementarán con librerías como: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pdfmake 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SheetJS.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92816" y="60309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759869" y="7212193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21270" y="7822453"/>
            <a:ext cx="4004371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Estará estará apoyada en GitHub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680518" y="60575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321925" y="1637204"/>
            <a:ext cx="7153631" cy="7154411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80362" y="3498536"/>
            <a:ext cx="1458492" cy="2369465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82980" y="5630898"/>
            <a:ext cx="2012251" cy="1695595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5231" y="5630898"/>
            <a:ext cx="2012251" cy="1695595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54727" y="3498536"/>
            <a:ext cx="1455372" cy="2369465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653563" y="2793468"/>
            <a:ext cx="2483336" cy="1217490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46208" y="4120930"/>
            <a:ext cx="2098045" cy="2098045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14508" y="905228"/>
            <a:ext cx="1564564" cy="1564564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564193" y="4118867"/>
            <a:ext cx="1564564" cy="1565344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6458" y="7817208"/>
            <a:ext cx="1564564" cy="1564564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39253" y="4076615"/>
            <a:ext cx="1565344" cy="1565344"/>
            <a:chOff x="0" y="0"/>
            <a:chExt cx="1445040" cy="14450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9344" y="1100495"/>
            <a:ext cx="4109128" cy="4085737"/>
            <a:chOff x="0" y="0"/>
            <a:chExt cx="1170697" cy="1164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0697" cy="1164033"/>
            </a:xfrm>
            <a:custGeom>
              <a:avLst/>
              <a:gdLst/>
              <a:ahLst/>
              <a:cxnLst/>
              <a:rect l="l" t="t" r="r" b="b"/>
              <a:pathLst>
                <a:path w="1170697" h="1164033">
                  <a:moveTo>
                    <a:pt x="47102" y="0"/>
                  </a:moveTo>
                  <a:lnTo>
                    <a:pt x="1123595" y="0"/>
                  </a:lnTo>
                  <a:cubicBezTo>
                    <a:pt x="1136087" y="0"/>
                    <a:pt x="1148068" y="4963"/>
                    <a:pt x="1156901" y="13796"/>
                  </a:cubicBezTo>
                  <a:cubicBezTo>
                    <a:pt x="1165735" y="22629"/>
                    <a:pt x="1170697" y="34610"/>
                    <a:pt x="1170697" y="47102"/>
                  </a:cubicBezTo>
                  <a:lnTo>
                    <a:pt x="1170697" y="1116931"/>
                  </a:lnTo>
                  <a:cubicBezTo>
                    <a:pt x="1170697" y="1129423"/>
                    <a:pt x="1165735" y="1141404"/>
                    <a:pt x="1156901" y="1150237"/>
                  </a:cubicBezTo>
                  <a:cubicBezTo>
                    <a:pt x="1148068" y="1159070"/>
                    <a:pt x="1136087" y="1164033"/>
                    <a:pt x="1123595" y="1164033"/>
                  </a:cubicBezTo>
                  <a:lnTo>
                    <a:pt x="47102" y="1164033"/>
                  </a:lnTo>
                  <a:cubicBezTo>
                    <a:pt x="34610" y="1164033"/>
                    <a:pt x="22629" y="1159070"/>
                    <a:pt x="13796" y="1150237"/>
                  </a:cubicBezTo>
                  <a:cubicBezTo>
                    <a:pt x="4963" y="1141404"/>
                    <a:pt x="0" y="1129423"/>
                    <a:pt x="0" y="1116931"/>
                  </a:cubicBezTo>
                  <a:lnTo>
                    <a:pt x="0" y="47102"/>
                  </a:lnTo>
                  <a:cubicBezTo>
                    <a:pt x="0" y="34610"/>
                    <a:pt x="4963" y="22629"/>
                    <a:pt x="13796" y="13796"/>
                  </a:cubicBezTo>
                  <a:cubicBezTo>
                    <a:pt x="22629" y="4963"/>
                    <a:pt x="34610" y="0"/>
                    <a:pt x="47102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70697" cy="1183083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62741" y="1028700"/>
            <a:ext cx="4062900" cy="4157532"/>
            <a:chOff x="0" y="0"/>
            <a:chExt cx="1157527" cy="11844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57527" cy="1184487"/>
            </a:xfrm>
            <a:custGeom>
              <a:avLst/>
              <a:gdLst/>
              <a:ahLst/>
              <a:cxnLst/>
              <a:rect l="l" t="t" r="r" b="b"/>
              <a:pathLst>
                <a:path w="1157527" h="1184487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136849"/>
                  </a:lnTo>
                  <a:cubicBezTo>
                    <a:pt x="1157527" y="1163159"/>
                    <a:pt x="1136198" y="1184487"/>
                    <a:pt x="1109889" y="1184487"/>
                  </a:cubicBezTo>
                  <a:lnTo>
                    <a:pt x="47638" y="1184487"/>
                  </a:lnTo>
                  <a:cubicBezTo>
                    <a:pt x="21328" y="1184487"/>
                    <a:pt x="0" y="1163159"/>
                    <a:pt x="0" y="1136849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157527" cy="1203537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22683" y="5963940"/>
            <a:ext cx="4130314" cy="3971927"/>
            <a:chOff x="0" y="0"/>
            <a:chExt cx="1176733" cy="113160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6733" cy="1131608"/>
            </a:xfrm>
            <a:custGeom>
              <a:avLst/>
              <a:gdLst/>
              <a:ahLst/>
              <a:cxnLst/>
              <a:rect l="l" t="t" r="r" b="b"/>
              <a:pathLst>
                <a:path w="1176733" h="1131608">
                  <a:moveTo>
                    <a:pt x="46860" y="0"/>
                  </a:moveTo>
                  <a:lnTo>
                    <a:pt x="1129872" y="0"/>
                  </a:lnTo>
                  <a:cubicBezTo>
                    <a:pt x="1155753" y="0"/>
                    <a:pt x="1176733" y="20980"/>
                    <a:pt x="1176733" y="46860"/>
                  </a:cubicBezTo>
                  <a:lnTo>
                    <a:pt x="1176733" y="1084748"/>
                  </a:lnTo>
                  <a:cubicBezTo>
                    <a:pt x="1176733" y="1110628"/>
                    <a:pt x="1155753" y="1131608"/>
                    <a:pt x="1129872" y="1131608"/>
                  </a:cubicBezTo>
                  <a:lnTo>
                    <a:pt x="46860" y="1131608"/>
                  </a:lnTo>
                  <a:cubicBezTo>
                    <a:pt x="20980" y="1131608"/>
                    <a:pt x="0" y="1110628"/>
                    <a:pt x="0" y="1084748"/>
                  </a:cubicBezTo>
                  <a:lnTo>
                    <a:pt x="0" y="46860"/>
                  </a:lnTo>
                  <a:cubicBezTo>
                    <a:pt x="0" y="20980"/>
                    <a:pt x="20980" y="0"/>
                    <a:pt x="46860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176733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321270" y="5963940"/>
            <a:ext cx="4062900" cy="3971927"/>
            <a:chOff x="0" y="0"/>
            <a:chExt cx="1157527" cy="113160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57527" cy="1131608"/>
            </a:xfrm>
            <a:custGeom>
              <a:avLst/>
              <a:gdLst/>
              <a:ahLst/>
              <a:cxnLst/>
              <a:rect l="l" t="t" r="r" b="b"/>
              <a:pathLst>
                <a:path w="1157527" h="1131608">
                  <a:moveTo>
                    <a:pt x="47638" y="0"/>
                  </a:moveTo>
                  <a:lnTo>
                    <a:pt x="1109889" y="0"/>
                  </a:lnTo>
                  <a:cubicBezTo>
                    <a:pt x="1122523" y="0"/>
                    <a:pt x="1134640" y="5019"/>
                    <a:pt x="1143574" y="13953"/>
                  </a:cubicBezTo>
                  <a:cubicBezTo>
                    <a:pt x="1152508" y="22887"/>
                    <a:pt x="1157527" y="35004"/>
                    <a:pt x="1157527" y="47638"/>
                  </a:cubicBezTo>
                  <a:lnTo>
                    <a:pt x="1157527" y="1083970"/>
                  </a:lnTo>
                  <a:cubicBezTo>
                    <a:pt x="1157527" y="1110280"/>
                    <a:pt x="1136198" y="1131608"/>
                    <a:pt x="1109889" y="1131608"/>
                  </a:cubicBezTo>
                  <a:lnTo>
                    <a:pt x="47638" y="1131608"/>
                  </a:lnTo>
                  <a:cubicBezTo>
                    <a:pt x="21328" y="1131608"/>
                    <a:pt x="0" y="1110280"/>
                    <a:pt x="0" y="1083970"/>
                  </a:cubicBezTo>
                  <a:lnTo>
                    <a:pt x="0" y="47638"/>
                  </a:lnTo>
                  <a:cubicBezTo>
                    <a:pt x="0" y="21328"/>
                    <a:pt x="21328" y="0"/>
                    <a:pt x="47638" y="0"/>
                  </a:cubicBezTo>
                  <a:close/>
                </a:path>
              </a:pathLst>
            </a:custGeom>
            <a:solidFill>
              <a:srgbClr val="004AAD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157527" cy="1150658"/>
            </a:xfrm>
            <a:prstGeom prst="rect">
              <a:avLst/>
            </a:prstGeom>
          </p:spPr>
          <p:txBody>
            <a:bodyPr lIns="42598" tIns="42598" rIns="42598" bIns="42598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3401668" y="8072321"/>
            <a:ext cx="987125" cy="1054339"/>
          </a:xfrm>
          <a:custGeom>
            <a:avLst/>
            <a:gdLst/>
            <a:ahLst/>
            <a:cxnLst/>
            <a:rect l="l" t="t" r="r" b="b"/>
            <a:pathLst>
              <a:path w="987125" h="1054339">
                <a:moveTo>
                  <a:pt x="0" y="0"/>
                </a:moveTo>
                <a:lnTo>
                  <a:pt x="987125" y="0"/>
                </a:lnTo>
                <a:lnTo>
                  <a:pt x="987125" y="1054339"/>
                </a:lnTo>
                <a:lnTo>
                  <a:pt x="0" y="105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8" name="Freeform 38"/>
          <p:cNvSpPr/>
          <p:nvPr/>
        </p:nvSpPr>
        <p:spPr>
          <a:xfrm>
            <a:off x="13357427" y="1099126"/>
            <a:ext cx="1082627" cy="1176768"/>
          </a:xfrm>
          <a:custGeom>
            <a:avLst/>
            <a:gdLst/>
            <a:ahLst/>
            <a:cxnLst/>
            <a:rect l="l" t="t" r="r" b="b"/>
            <a:pathLst>
              <a:path w="1082627" h="1176768">
                <a:moveTo>
                  <a:pt x="0" y="0"/>
                </a:moveTo>
                <a:lnTo>
                  <a:pt x="1082627" y="0"/>
                </a:lnTo>
                <a:lnTo>
                  <a:pt x="1082627" y="1176768"/>
                </a:lnTo>
                <a:lnTo>
                  <a:pt x="0" y="1176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9" name="Freeform 39"/>
          <p:cNvSpPr/>
          <p:nvPr/>
        </p:nvSpPr>
        <p:spPr>
          <a:xfrm>
            <a:off x="9766866" y="4370835"/>
            <a:ext cx="1110118" cy="976904"/>
          </a:xfrm>
          <a:custGeom>
            <a:avLst/>
            <a:gdLst/>
            <a:ahLst/>
            <a:cxnLst/>
            <a:rect l="l" t="t" r="r" b="b"/>
            <a:pathLst>
              <a:path w="1110118" h="976904">
                <a:moveTo>
                  <a:pt x="0" y="0"/>
                </a:moveTo>
                <a:lnTo>
                  <a:pt x="1110118" y="0"/>
                </a:lnTo>
                <a:lnTo>
                  <a:pt x="1110118" y="976904"/>
                </a:lnTo>
                <a:lnTo>
                  <a:pt x="0" y="9769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0" name="Freeform 40"/>
          <p:cNvSpPr/>
          <p:nvPr/>
        </p:nvSpPr>
        <p:spPr>
          <a:xfrm>
            <a:off x="16712977" y="4439878"/>
            <a:ext cx="1266996" cy="923324"/>
          </a:xfrm>
          <a:custGeom>
            <a:avLst/>
            <a:gdLst/>
            <a:ahLst/>
            <a:cxnLst/>
            <a:rect l="l" t="t" r="r" b="b"/>
            <a:pathLst>
              <a:path w="1266996" h="923324">
                <a:moveTo>
                  <a:pt x="0" y="0"/>
                </a:moveTo>
                <a:lnTo>
                  <a:pt x="1266997" y="0"/>
                </a:lnTo>
                <a:lnTo>
                  <a:pt x="1266997" y="923323"/>
                </a:lnTo>
                <a:lnTo>
                  <a:pt x="0" y="923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1950625" y="35058"/>
            <a:ext cx="601576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TECNOLOGIAS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3518" y="2206705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9344" y="2931550"/>
            <a:ext cx="4084772" cy="16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Angular 17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SCSS en el </a:t>
            </a:r>
          </a:p>
          <a:p>
            <a:pPr marL="515610" lvl="1" indent="-257805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frontend Angular Material.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313761" y="1021678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18398" y="2059560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Backend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321270" y="2713483"/>
            <a:ext cx="3969478" cy="1980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Firebase, módulos de autenticación Firestore</a:t>
            </a:r>
          </a:p>
          <a:p>
            <a:pPr marL="492717" lvl="1" indent="-246358" algn="l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Functions, Node 20 almacenamiento y notificaciones push.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739047" y="904875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2167" y="7199044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22683" y="7841848"/>
            <a:ext cx="4130314" cy="15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Se implementarán con librerías como: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pdfmake </a:t>
            </a:r>
          </a:p>
          <a:p>
            <a:pPr marL="492879" lvl="1" indent="-246439" algn="l">
              <a:lnSpc>
                <a:spcPts val="3196"/>
              </a:lnSpc>
              <a:buFont typeface="Arial"/>
              <a:buChar char="•"/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SheetJS.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192816" y="60309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759869" y="7212193"/>
            <a:ext cx="3068644" cy="5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 b="1" spc="-6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321270" y="7822453"/>
            <a:ext cx="4004371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Estará estará apoyada en GitHub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680518" y="6057509"/>
            <a:ext cx="1227346" cy="115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7"/>
              </a:lnSpc>
              <a:spcBef>
                <a:spcPct val="0"/>
              </a:spcBef>
            </a:pPr>
            <a:r>
              <a:rPr lang="en-US" sz="6833" b="1" spc="-136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2722173" y="-115320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787067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67793" y="76628"/>
            <a:ext cx="9615143" cy="7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3"/>
              </a:lnSpc>
              <a:spcBef>
                <a:spcPct val="0"/>
              </a:spcBef>
            </a:pPr>
            <a:r>
              <a:rPr lang="en-US" sz="4183" spc="14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CLASES</a:t>
            </a:r>
          </a:p>
        </p:txBody>
      </p:sp>
      <p:sp>
        <p:nvSpPr>
          <p:cNvPr id="8" name="Freeform 8"/>
          <p:cNvSpPr/>
          <p:nvPr/>
        </p:nvSpPr>
        <p:spPr>
          <a:xfrm>
            <a:off x="5630372" y="790616"/>
            <a:ext cx="11983579" cy="9422089"/>
          </a:xfrm>
          <a:custGeom>
            <a:avLst/>
            <a:gdLst/>
            <a:ahLst/>
            <a:cxnLst/>
            <a:rect l="l" t="t" r="r" b="b"/>
            <a:pathLst>
              <a:path w="11983579" h="9422089">
                <a:moveTo>
                  <a:pt x="0" y="0"/>
                </a:moveTo>
                <a:lnTo>
                  <a:pt x="11983579" y="0"/>
                </a:lnTo>
                <a:lnTo>
                  <a:pt x="11983579" y="9422089"/>
                </a:lnTo>
                <a:lnTo>
                  <a:pt x="0" y="9422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3183976" y="-26557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013491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698651" y="1156345"/>
            <a:ext cx="8740019" cy="8409405"/>
          </a:xfrm>
          <a:custGeom>
            <a:avLst/>
            <a:gdLst/>
            <a:ahLst/>
            <a:cxnLst/>
            <a:rect l="l" t="t" r="r" b="b"/>
            <a:pathLst>
              <a:path w="8740019" h="8409405">
                <a:moveTo>
                  <a:pt x="0" y="0"/>
                </a:moveTo>
                <a:lnTo>
                  <a:pt x="8740020" y="0"/>
                </a:lnTo>
                <a:lnTo>
                  <a:pt x="8740020" y="8409406"/>
                </a:lnTo>
                <a:lnTo>
                  <a:pt x="0" y="840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73" b="-98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998694" y="208960"/>
            <a:ext cx="9615143" cy="7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3"/>
              </a:lnSpc>
              <a:spcBef>
                <a:spcPct val="0"/>
              </a:spcBef>
            </a:pPr>
            <a:r>
              <a:rPr lang="en-US" sz="4183" spc="14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DE CASOS DE USO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2722173" y="-115320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787067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66429" y="94282"/>
            <a:ext cx="13781324" cy="143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3"/>
              </a:lnSpc>
            </a:pPr>
            <a:r>
              <a:rPr lang="en-US" sz="4183" spc="14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DIAGRAMA ENTIDAD-RELACIÓN (DER)</a:t>
            </a:r>
          </a:p>
          <a:p>
            <a:pPr marL="0" lvl="0" indent="0" algn="ctr">
              <a:lnSpc>
                <a:spcPts val="5773"/>
              </a:lnSpc>
              <a:spcBef>
                <a:spcPct val="0"/>
              </a:spcBef>
            </a:pPr>
            <a:endParaRPr lang="en-US" sz="4183" spc="146">
              <a:solidFill>
                <a:srgbClr val="01010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497982" y="1210093"/>
            <a:ext cx="12372945" cy="8490934"/>
          </a:xfrm>
          <a:custGeom>
            <a:avLst/>
            <a:gdLst/>
            <a:ahLst/>
            <a:cxnLst/>
            <a:rect l="l" t="t" r="r" b="b"/>
            <a:pathLst>
              <a:path w="12372945" h="8490934">
                <a:moveTo>
                  <a:pt x="0" y="0"/>
                </a:moveTo>
                <a:lnTo>
                  <a:pt x="12372945" y="0"/>
                </a:lnTo>
                <a:lnTo>
                  <a:pt x="12372945" y="8490933"/>
                </a:lnTo>
                <a:lnTo>
                  <a:pt x="0" y="8490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2076376" y="-55708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5310801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71394" y="1731256"/>
            <a:ext cx="14452119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Exo 2 Bold"/>
                <a:ea typeface="Exo 2 Bold"/>
                <a:cs typeface="Exo 2 Bold"/>
                <a:sym typeface="Exo 2 Bold"/>
              </a:rPr>
              <a:t>El cronograma muestra la planificación del proyecto, con iteraciones de 2 semanas hábiles, desde septiembre hasta diciembre. Cada iteración desarrolla un conjunto de funcionalidades, aplica pruebas de caja negra y genera documentación parcial, concluyendo en diciembre con la entrega final y defensa del proyecto.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6791" y="488788"/>
            <a:ext cx="13781324" cy="71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73"/>
              </a:lnSpc>
              <a:spcBef>
                <a:spcPct val="0"/>
              </a:spcBef>
            </a:pPr>
            <a:r>
              <a:rPr lang="en-US" sz="4183" spc="14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CARTA GANTT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E0E2642-4FCD-3A4B-DFF2-837BB99B8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17802"/>
              </p:ext>
            </p:extLst>
          </p:nvPr>
        </p:nvGraphicFramePr>
        <p:xfrm>
          <a:off x="3071394" y="3086100"/>
          <a:ext cx="14683206" cy="6248400"/>
        </p:xfrm>
        <a:graphic>
          <a:graphicData uri="http://schemas.openxmlformats.org/drawingml/2006/table">
            <a:tbl>
              <a:tblPr/>
              <a:tblGrid>
                <a:gridCol w="4894402">
                  <a:extLst>
                    <a:ext uri="{9D8B030D-6E8A-4147-A177-3AD203B41FA5}">
                      <a16:colId xmlns:a16="http://schemas.microsoft.com/office/drawing/2014/main" val="714487879"/>
                    </a:ext>
                  </a:extLst>
                </a:gridCol>
                <a:gridCol w="4894402">
                  <a:extLst>
                    <a:ext uri="{9D8B030D-6E8A-4147-A177-3AD203B41FA5}">
                      <a16:colId xmlns:a16="http://schemas.microsoft.com/office/drawing/2014/main" val="1183211300"/>
                    </a:ext>
                  </a:extLst>
                </a:gridCol>
                <a:gridCol w="4894402">
                  <a:extLst>
                    <a:ext uri="{9D8B030D-6E8A-4147-A177-3AD203B41FA5}">
                      <a16:colId xmlns:a16="http://schemas.microsoft.com/office/drawing/2014/main" val="2960287858"/>
                    </a:ext>
                  </a:extLst>
                </a:gridCol>
              </a:tblGrid>
              <a:tr h="4677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Iteración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2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Fechas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2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Objetivo principal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329367"/>
                  </a:ext>
                </a:extLst>
              </a:tr>
              <a:tr h="1033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0. Configuración inicial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08/09 – 19/09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Backlog, diagramas, configuración de repositorios y plan de pruebas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49537"/>
                  </a:ext>
                </a:extLst>
              </a:tr>
              <a:tr h="70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1. Vehículos + Usuarios/Roles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22/09 – 03/10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Login, roles y módulo de vehículos con historial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33112"/>
                  </a:ext>
                </a:extLst>
              </a:tr>
              <a:tr h="70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2. Mantenciones + Alertas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06/10 – 17/10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Registro, estados, alertas y notificaciones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739318"/>
                  </a:ext>
                </a:extLst>
              </a:tr>
              <a:tr h="794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3. Adjuntos + Costos + Búsquedas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20/10 – 31/10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Subida de documentos, consolidado de costos y filtros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023069"/>
                  </a:ext>
                </a:extLst>
              </a:tr>
              <a:tr h="70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4. Reportes + Accesibilidad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03/11 – 14/11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Reportes en PDF/Excel y validación WCAG 2.0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347547"/>
                  </a:ext>
                </a:extLst>
              </a:tr>
              <a:tr h="794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5. Integración + Seguridad + Rendimiento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17/11 – 28/11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>
                          <a:effectLst/>
                        </a:rPr>
                        <a:t>Integración final, seguridad y pruebas de rendimiento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103884"/>
                  </a:ext>
                </a:extLst>
              </a:tr>
              <a:tr h="10337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6. Cierre y Defensa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1800" b="1">
                          <a:effectLst/>
                        </a:rPr>
                        <a:t>01/12 – 12/12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800" b="1" dirty="0">
                          <a:effectLst/>
                        </a:rPr>
                        <a:t>Pruebas finales, manual de usuario, documentación final y defensa</a:t>
                      </a:r>
                    </a:p>
                  </a:txBody>
                  <a:tcPr marL="59160" marR="59160" marT="29580" marB="29580" anchor="ctr">
                    <a:lnL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6E2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885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46898" r="-5310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538" y="4553241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3644" y="3644716"/>
            <a:ext cx="9976443" cy="322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 Cuerpo de Bomberos de Talcahuano enfrenta grandes dificultades para gestionar las mantenciones de sus vehículos de emergencia.</a:t>
            </a:r>
          </a:p>
          <a:p>
            <a:pPr algn="just">
              <a:lnSpc>
                <a:spcPts val="5111"/>
              </a:lnSpc>
            </a:pPr>
            <a:endParaRPr lang="en-US" sz="3599">
              <a:solidFill>
                <a:srgbClr val="2B3244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Actualmente sus principales necesidades son: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43644" y="6915983"/>
            <a:ext cx="11248646" cy="772362"/>
            <a:chOff x="0" y="0"/>
            <a:chExt cx="2785969" cy="1912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10324" y="0"/>
                  </a:moveTo>
                  <a:lnTo>
                    <a:pt x="2775645" y="0"/>
                  </a:lnTo>
                  <a:cubicBezTo>
                    <a:pt x="2778383" y="0"/>
                    <a:pt x="2781009" y="1088"/>
                    <a:pt x="2782945" y="3024"/>
                  </a:cubicBezTo>
                  <a:cubicBezTo>
                    <a:pt x="2784881" y="4960"/>
                    <a:pt x="2785969" y="7586"/>
                    <a:pt x="2785969" y="10324"/>
                  </a:cubicBezTo>
                  <a:lnTo>
                    <a:pt x="2785969" y="180968"/>
                  </a:lnTo>
                  <a:cubicBezTo>
                    <a:pt x="2785969" y="183706"/>
                    <a:pt x="2784881" y="186332"/>
                    <a:pt x="2782945" y="188268"/>
                  </a:cubicBezTo>
                  <a:cubicBezTo>
                    <a:pt x="2781009" y="190204"/>
                    <a:pt x="2778383" y="191292"/>
                    <a:pt x="2775645" y="191292"/>
                  </a:cubicBezTo>
                  <a:lnTo>
                    <a:pt x="10324" y="191292"/>
                  </a:lnTo>
                  <a:cubicBezTo>
                    <a:pt x="7586" y="191292"/>
                    <a:pt x="4960" y="190204"/>
                    <a:pt x="3024" y="188268"/>
                  </a:cubicBezTo>
                  <a:cubicBezTo>
                    <a:pt x="1088" y="186332"/>
                    <a:pt x="0" y="183706"/>
                    <a:pt x="0" y="180968"/>
                  </a:cubicBezTo>
                  <a:lnTo>
                    <a:pt x="0" y="10324"/>
                  </a:lnTo>
                  <a:cubicBezTo>
                    <a:pt x="0" y="7586"/>
                    <a:pt x="1088" y="4960"/>
                    <a:pt x="3024" y="3024"/>
                  </a:cubicBezTo>
                  <a:cubicBezTo>
                    <a:pt x="4960" y="1088"/>
                    <a:pt x="7586" y="0"/>
                    <a:pt x="10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Un sistema centralizado.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43644" y="7669270"/>
            <a:ext cx="11248646" cy="1362912"/>
            <a:chOff x="0" y="0"/>
            <a:chExt cx="2785969" cy="3375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5969" cy="337554"/>
            </a:xfrm>
            <a:custGeom>
              <a:avLst/>
              <a:gdLst/>
              <a:ahLst/>
              <a:cxnLst/>
              <a:rect l="l" t="t" r="r" b="b"/>
              <a:pathLst>
                <a:path w="2785969" h="337554">
                  <a:moveTo>
                    <a:pt x="10324" y="0"/>
                  </a:moveTo>
                  <a:lnTo>
                    <a:pt x="2775645" y="0"/>
                  </a:lnTo>
                  <a:cubicBezTo>
                    <a:pt x="2778383" y="0"/>
                    <a:pt x="2781009" y="1088"/>
                    <a:pt x="2782945" y="3024"/>
                  </a:cubicBezTo>
                  <a:cubicBezTo>
                    <a:pt x="2784881" y="4960"/>
                    <a:pt x="2785969" y="7586"/>
                    <a:pt x="2785969" y="10324"/>
                  </a:cubicBezTo>
                  <a:lnTo>
                    <a:pt x="2785969" y="327231"/>
                  </a:lnTo>
                  <a:cubicBezTo>
                    <a:pt x="2785969" y="329969"/>
                    <a:pt x="2784881" y="332595"/>
                    <a:pt x="2782945" y="334531"/>
                  </a:cubicBezTo>
                  <a:cubicBezTo>
                    <a:pt x="2781009" y="336467"/>
                    <a:pt x="2778383" y="337554"/>
                    <a:pt x="2775645" y="337554"/>
                  </a:cubicBezTo>
                  <a:lnTo>
                    <a:pt x="10324" y="337554"/>
                  </a:lnTo>
                  <a:cubicBezTo>
                    <a:pt x="7586" y="337554"/>
                    <a:pt x="4960" y="336467"/>
                    <a:pt x="3024" y="334531"/>
                  </a:cubicBezTo>
                  <a:cubicBezTo>
                    <a:pt x="1088" y="332595"/>
                    <a:pt x="0" y="329969"/>
                    <a:pt x="0" y="327231"/>
                  </a:cubicBezTo>
                  <a:lnTo>
                    <a:pt x="0" y="10324"/>
                  </a:lnTo>
                  <a:cubicBezTo>
                    <a:pt x="0" y="7586"/>
                    <a:pt x="1088" y="4960"/>
                    <a:pt x="3024" y="3024"/>
                  </a:cubicBezTo>
                  <a:cubicBezTo>
                    <a:pt x="4960" y="1088"/>
                    <a:pt x="7586" y="0"/>
                    <a:pt x="10324" y="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85969" cy="375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Los datos se encuentran dispersos, lo que genera pérdida de trazabilidad.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43644" y="9080428"/>
            <a:ext cx="11248646" cy="772362"/>
            <a:chOff x="0" y="0"/>
            <a:chExt cx="2785969" cy="1912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0" y="0"/>
                  </a:moveTo>
                  <a:lnTo>
                    <a:pt x="2785969" y="0"/>
                  </a:lnTo>
                  <a:lnTo>
                    <a:pt x="2785969" y="191292"/>
                  </a:lnTo>
                  <a:lnTo>
                    <a:pt x="0" y="191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Retrasos en reparaciones y mayores costos.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63238" y="4817574"/>
            <a:ext cx="1191343" cy="1300077"/>
          </a:xfrm>
          <a:custGeom>
            <a:avLst/>
            <a:gdLst/>
            <a:ahLst/>
            <a:cxnLst/>
            <a:rect l="l" t="t" r="r" b="b"/>
            <a:pathLst>
              <a:path w="1191343" h="1300077">
                <a:moveTo>
                  <a:pt x="0" y="0"/>
                </a:moveTo>
                <a:lnTo>
                  <a:pt x="1191343" y="0"/>
                </a:lnTo>
                <a:lnTo>
                  <a:pt x="1191343" y="1300077"/>
                </a:lnTo>
                <a:lnTo>
                  <a:pt x="0" y="130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8433498" y="1853641"/>
            <a:ext cx="1417059" cy="2013584"/>
          </a:xfrm>
          <a:custGeom>
            <a:avLst/>
            <a:gdLst/>
            <a:ahLst/>
            <a:cxnLst/>
            <a:rect l="l" t="t" r="r" b="b"/>
            <a:pathLst>
              <a:path w="1417059" h="2013584">
                <a:moveTo>
                  <a:pt x="0" y="0"/>
                </a:moveTo>
                <a:lnTo>
                  <a:pt x="1417059" y="0"/>
                </a:lnTo>
                <a:lnTo>
                  <a:pt x="1417059" y="2013584"/>
                </a:lnTo>
                <a:lnTo>
                  <a:pt x="0" y="2013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667804" y="1853641"/>
            <a:ext cx="1629172" cy="2013584"/>
          </a:xfrm>
          <a:custGeom>
            <a:avLst/>
            <a:gdLst/>
            <a:ahLst/>
            <a:cxnLst/>
            <a:rect l="l" t="t" r="r" b="b"/>
            <a:pathLst>
              <a:path w="1629172" h="2013584">
                <a:moveTo>
                  <a:pt x="0" y="0"/>
                </a:moveTo>
                <a:lnTo>
                  <a:pt x="1629173" y="0"/>
                </a:lnTo>
                <a:lnTo>
                  <a:pt x="1629173" y="2013584"/>
                </a:lnTo>
                <a:lnTo>
                  <a:pt x="0" y="2013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375671" y="6331518"/>
            <a:ext cx="1567206" cy="1792023"/>
          </a:xfrm>
          <a:custGeom>
            <a:avLst/>
            <a:gdLst/>
            <a:ahLst/>
            <a:cxnLst/>
            <a:rect l="l" t="t" r="r" b="b"/>
            <a:pathLst>
              <a:path w="1567206" h="1792023">
                <a:moveTo>
                  <a:pt x="0" y="0"/>
                </a:moveTo>
                <a:lnTo>
                  <a:pt x="1567206" y="0"/>
                </a:lnTo>
                <a:lnTo>
                  <a:pt x="1567206" y="1792023"/>
                </a:lnTo>
                <a:lnTo>
                  <a:pt x="0" y="1792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2440525" y="6173102"/>
            <a:ext cx="2083730" cy="1805031"/>
          </a:xfrm>
          <a:custGeom>
            <a:avLst/>
            <a:gdLst/>
            <a:ahLst/>
            <a:cxnLst/>
            <a:rect l="l" t="t" r="r" b="b"/>
            <a:pathLst>
              <a:path w="2083730" h="1805031">
                <a:moveTo>
                  <a:pt x="0" y="0"/>
                </a:moveTo>
                <a:lnTo>
                  <a:pt x="2083731" y="0"/>
                </a:lnTo>
                <a:lnTo>
                  <a:pt x="2083731" y="1805032"/>
                </a:lnTo>
                <a:lnTo>
                  <a:pt x="0" y="1805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8639232" y="289597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</a:t>
            </a:r>
            <a:r>
              <a:rPr lang="en-US" sz="5283" u="none" strike="noStrike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IESGOS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9879" y="4019625"/>
            <a:ext cx="2958791" cy="113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85" spc="2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Retrasos en el desarrollo por carga académica.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995" y="3862743"/>
            <a:ext cx="2958791" cy="15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85" spc="2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Errores de seguridad en configuración de roles y accesos.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79879" y="8307001"/>
            <a:ext cx="2958791" cy="1131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85" spc="2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Problemas técnicos con Firebase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2995" y="8067428"/>
            <a:ext cx="2958791" cy="151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85" spc="2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Costos adicionales por imprevistos técnicos.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890" y="6254730"/>
            <a:ext cx="3406550" cy="3320020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BB24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Unitarias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validación de funciones y módulos individuales.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5669" y="952500"/>
            <a:ext cx="9099593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Prue</a:t>
            </a:r>
            <a:r>
              <a:rPr lang="en-US" sz="3999" b="1" u="none" strike="noStrike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669" y="1875394"/>
            <a:ext cx="7444225" cy="285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5"/>
              </a:lnSpc>
              <a:spcBef>
                <a:spcPct val="0"/>
              </a:spcBef>
            </a:pPr>
            <a:r>
              <a:rPr lang="en-US" sz="22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22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sistema será validado en cada iteración mediante pruebas unitarias, de integración, usabilidad y rendimiento. Estas pruebas permiten asegurar que las funcionalidades respondan correctamente, que los módulos trabajen en conjunto, que la interfaz sea simple de usar y que los tiempos de respuesta se mantengan dentro de lo esperado.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1037" y="-488353"/>
            <a:ext cx="13963072" cy="5952541"/>
            <a:chOff x="0" y="0"/>
            <a:chExt cx="1500020" cy="63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020" cy="639468"/>
            </a:xfrm>
            <a:custGeom>
              <a:avLst/>
              <a:gdLst/>
              <a:ahLst/>
              <a:cxnLst/>
              <a:rect l="l" t="t" r="r" b="b"/>
              <a:pathLst>
                <a:path w="1500020" h="639468">
                  <a:moveTo>
                    <a:pt x="1296820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500020" y="639468"/>
                  </a:lnTo>
                  <a:lnTo>
                    <a:pt x="1296820" y="0"/>
                  </a:lnTo>
                  <a:close/>
                </a:path>
              </a:pathLst>
            </a:custGeom>
            <a:blipFill>
              <a:blip r:embed="rId2"/>
              <a:stretch>
                <a:fillRect t="-37964" b="-3796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46733" y="6254730"/>
            <a:ext cx="3406550" cy="3320020"/>
            <a:chOff x="0" y="0"/>
            <a:chExt cx="62548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Pruebas de integración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verifican la comunicación entre componentes.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9009" y="6246391"/>
            <a:ext cx="3406550" cy="3320020"/>
            <a:chOff x="0" y="0"/>
            <a:chExt cx="6254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Usabilidad y accesibilidad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interfaz intuitiva y estándar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WCAG 2.0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1284" y="6246391"/>
            <a:ext cx="3406550" cy="3320020"/>
            <a:chOff x="0" y="0"/>
            <a:chExt cx="625488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Rendimiento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respuesta estable bajo carga.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23560" y="6246391"/>
            <a:ext cx="3406550" cy="3320020"/>
            <a:chOff x="0" y="0"/>
            <a:chExt cx="625488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Caja Negra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validar flujos clave desde la perspectiva del usuario.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890" y="6254730"/>
            <a:ext cx="3406550" cy="3320020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Unitarias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validación de funciones y módulos individuales.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5669" y="952500"/>
            <a:ext cx="9099593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Prue</a:t>
            </a:r>
            <a:r>
              <a:rPr lang="en-US" sz="3999" b="1" u="none" strike="noStrike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669" y="1875394"/>
            <a:ext cx="7444225" cy="285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5"/>
              </a:lnSpc>
              <a:spcBef>
                <a:spcPct val="0"/>
              </a:spcBef>
            </a:pPr>
            <a:r>
              <a:rPr lang="en-US" sz="22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22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sistema será validado en cada iteración mediante pruebas unitarias, de integración, usabilidad y rendimiento. Estas pruebas permiten asegurar que las funcionalidades respondan correctamente, que los módulos trabajen en conjunto, que la interfaz sea simple de usar y que los tiempos de respuesta se mantengan dentro de lo esperado.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1037" y="-488353"/>
            <a:ext cx="13963072" cy="5952541"/>
            <a:chOff x="0" y="0"/>
            <a:chExt cx="1500020" cy="63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020" cy="639468"/>
            </a:xfrm>
            <a:custGeom>
              <a:avLst/>
              <a:gdLst/>
              <a:ahLst/>
              <a:cxnLst/>
              <a:rect l="l" t="t" r="r" b="b"/>
              <a:pathLst>
                <a:path w="1500020" h="639468">
                  <a:moveTo>
                    <a:pt x="1296820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500020" y="639468"/>
                  </a:lnTo>
                  <a:lnTo>
                    <a:pt x="1296820" y="0"/>
                  </a:lnTo>
                  <a:close/>
                </a:path>
              </a:pathLst>
            </a:custGeom>
            <a:blipFill>
              <a:blip r:embed="rId2"/>
              <a:stretch>
                <a:fillRect t="-37964" b="-3796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46733" y="6254730"/>
            <a:ext cx="3406550" cy="3320020"/>
            <a:chOff x="0" y="0"/>
            <a:chExt cx="62548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17962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Pruebas de integración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verifican la comunicación entre componentes.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9009" y="6246391"/>
            <a:ext cx="3406550" cy="3320020"/>
            <a:chOff x="0" y="0"/>
            <a:chExt cx="6254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Usabilidad y accesibilidad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interfaz intuitiva y estándar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WCAG 2.0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1284" y="6246391"/>
            <a:ext cx="3406550" cy="3320020"/>
            <a:chOff x="0" y="0"/>
            <a:chExt cx="625488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Rendimiento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respuesta estable bajo carga.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23560" y="6246391"/>
            <a:ext cx="3406550" cy="3320020"/>
            <a:chOff x="0" y="0"/>
            <a:chExt cx="625488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Caja Negra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validar flujos clave desde la perspectiva del usuario.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890" y="6254730"/>
            <a:ext cx="3406550" cy="3320020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Unitarias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validación de funciones y módulos individuales.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5669" y="952500"/>
            <a:ext cx="9099593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Prue</a:t>
            </a:r>
            <a:r>
              <a:rPr lang="en-US" sz="3999" b="1" u="none" strike="noStrike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669" y="1875394"/>
            <a:ext cx="7444225" cy="285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5"/>
              </a:lnSpc>
              <a:spcBef>
                <a:spcPct val="0"/>
              </a:spcBef>
            </a:pPr>
            <a:r>
              <a:rPr lang="en-US" sz="22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22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sistema será validado en cada iteración mediante pruebas unitarias, de integración, usabilidad y rendimiento. Estas pruebas permiten asegurar que las funcionalidades respondan correctamente, que los módulos trabajen en conjunto, que la interfaz sea simple de usar y que los tiempos de respuesta se mantengan dentro de lo esperado.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1037" y="-488353"/>
            <a:ext cx="13963072" cy="5952541"/>
            <a:chOff x="0" y="0"/>
            <a:chExt cx="1500020" cy="63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020" cy="639468"/>
            </a:xfrm>
            <a:custGeom>
              <a:avLst/>
              <a:gdLst/>
              <a:ahLst/>
              <a:cxnLst/>
              <a:rect l="l" t="t" r="r" b="b"/>
              <a:pathLst>
                <a:path w="1500020" h="639468">
                  <a:moveTo>
                    <a:pt x="1296820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500020" y="639468"/>
                  </a:lnTo>
                  <a:lnTo>
                    <a:pt x="1296820" y="0"/>
                  </a:lnTo>
                  <a:close/>
                </a:path>
              </a:pathLst>
            </a:custGeom>
            <a:blipFill>
              <a:blip r:embed="rId2"/>
              <a:stretch>
                <a:fillRect t="-37964" b="-3796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46733" y="6254730"/>
            <a:ext cx="3406550" cy="3320020"/>
            <a:chOff x="0" y="0"/>
            <a:chExt cx="62548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Pruebas de integración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verifican la comunicación entre componentes.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9009" y="6246391"/>
            <a:ext cx="3406550" cy="3320020"/>
            <a:chOff x="0" y="0"/>
            <a:chExt cx="6254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004AA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Usabilidad y accesibilidad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interfaz intuitiva y estándar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WCAG 2.0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1284" y="6246391"/>
            <a:ext cx="3406550" cy="3320020"/>
            <a:chOff x="0" y="0"/>
            <a:chExt cx="625488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Rendimiento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respuesta estable bajo carga.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23560" y="6246391"/>
            <a:ext cx="3406550" cy="3320020"/>
            <a:chOff x="0" y="0"/>
            <a:chExt cx="625488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Caja Negra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validar flujos clave desde la perspectiva del usuario.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890" y="6254730"/>
            <a:ext cx="3406550" cy="3320020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Unitarias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validación de funciones y módulos individuales.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5669" y="952500"/>
            <a:ext cx="9099593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Prue</a:t>
            </a:r>
            <a:r>
              <a:rPr lang="en-US" sz="3999" b="1" u="none" strike="noStrike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669" y="1875394"/>
            <a:ext cx="7444225" cy="285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5"/>
              </a:lnSpc>
              <a:spcBef>
                <a:spcPct val="0"/>
              </a:spcBef>
            </a:pPr>
            <a:r>
              <a:rPr lang="en-US" sz="22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22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sistema será validado en cada iteración mediante pruebas unitarias, de integración, usabilidad y rendimiento. Estas pruebas permiten asegurar que las funcionalidades respondan correctamente, que los módulos trabajen en conjunto, que la interfaz sea simple de usar y que los tiempos de respuesta se mantengan dentro de lo esperado.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1037" y="-488353"/>
            <a:ext cx="13963072" cy="5952541"/>
            <a:chOff x="0" y="0"/>
            <a:chExt cx="1500020" cy="63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020" cy="639468"/>
            </a:xfrm>
            <a:custGeom>
              <a:avLst/>
              <a:gdLst/>
              <a:ahLst/>
              <a:cxnLst/>
              <a:rect l="l" t="t" r="r" b="b"/>
              <a:pathLst>
                <a:path w="1500020" h="639468">
                  <a:moveTo>
                    <a:pt x="1296820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500020" y="639468"/>
                  </a:lnTo>
                  <a:lnTo>
                    <a:pt x="1296820" y="0"/>
                  </a:lnTo>
                  <a:close/>
                </a:path>
              </a:pathLst>
            </a:custGeom>
            <a:blipFill>
              <a:blip r:embed="rId2"/>
              <a:stretch>
                <a:fillRect t="-37964" b="-3796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46733" y="6254730"/>
            <a:ext cx="3406550" cy="3320020"/>
            <a:chOff x="0" y="0"/>
            <a:chExt cx="62548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Pruebas de integración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verifican la comunicación entre componentes.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9009" y="6246391"/>
            <a:ext cx="3406550" cy="3320020"/>
            <a:chOff x="0" y="0"/>
            <a:chExt cx="6254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Usabilidad y accesibilidad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interfaz intuitiva y estándar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WCAG 2.0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1284" y="6246391"/>
            <a:ext cx="3406550" cy="3320020"/>
            <a:chOff x="0" y="0"/>
            <a:chExt cx="625488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F7B31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Rendimiento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respuesta estable bajo carga.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23560" y="6246391"/>
            <a:ext cx="3406550" cy="3320020"/>
            <a:chOff x="0" y="0"/>
            <a:chExt cx="625488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Caja Negra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validar flujos clave desde la perspectiva del usuario.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890" y="6254730"/>
            <a:ext cx="3406550" cy="3320020"/>
            <a:chOff x="0" y="0"/>
            <a:chExt cx="625488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Unitarias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validación de funciones y módulos individuales.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45669" y="952500"/>
            <a:ext cx="9099593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9"/>
              </a:lnSpc>
              <a:spcBef>
                <a:spcPct val="0"/>
              </a:spcBef>
            </a:pPr>
            <a:r>
              <a:rPr lang="en-US" sz="3999" b="1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Prue</a:t>
            </a:r>
            <a:r>
              <a:rPr lang="en-US" sz="3999" b="1" u="none" strike="noStrike">
                <a:solidFill>
                  <a:srgbClr val="100F0D"/>
                </a:solidFill>
                <a:latin typeface="Exo 2 Bold"/>
                <a:ea typeface="Exo 2 Bold"/>
                <a:cs typeface="Exo 2 Bold"/>
                <a:sym typeface="Exo 2 Bold"/>
              </a:rPr>
              <a:t>bas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5669" y="1875394"/>
            <a:ext cx="7444225" cy="285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65"/>
              </a:lnSpc>
              <a:spcBef>
                <a:spcPct val="0"/>
              </a:spcBef>
            </a:pPr>
            <a:r>
              <a:rPr lang="en-US" sz="22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El</a:t>
            </a:r>
            <a:r>
              <a:rPr lang="en-US" sz="22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 sistema será validado en cada iteración mediante pruebas unitarias, de integración, usabilidad y rendimiento. Estas pruebas permiten asegurar que las funcionalidades respondan correctamente, que los módulos trabajen en conjunto, que la interfaz sea simple de usar y que los tiempos de respuesta se mantengan dentro de lo esperado.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971037" y="-488353"/>
            <a:ext cx="13963072" cy="5952541"/>
            <a:chOff x="0" y="0"/>
            <a:chExt cx="1500020" cy="639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020" cy="639468"/>
            </a:xfrm>
            <a:custGeom>
              <a:avLst/>
              <a:gdLst/>
              <a:ahLst/>
              <a:cxnLst/>
              <a:rect l="l" t="t" r="r" b="b"/>
              <a:pathLst>
                <a:path w="1500020" h="639468">
                  <a:moveTo>
                    <a:pt x="1296820" y="0"/>
                  </a:moveTo>
                  <a:lnTo>
                    <a:pt x="0" y="0"/>
                  </a:lnTo>
                  <a:lnTo>
                    <a:pt x="203200" y="639468"/>
                  </a:lnTo>
                  <a:lnTo>
                    <a:pt x="1500020" y="639468"/>
                  </a:lnTo>
                  <a:lnTo>
                    <a:pt x="1296820" y="0"/>
                  </a:lnTo>
                  <a:close/>
                </a:path>
              </a:pathLst>
            </a:custGeom>
            <a:blipFill>
              <a:blip r:embed="rId2"/>
              <a:stretch>
                <a:fillRect t="-37964" b="-3796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946733" y="6254730"/>
            <a:ext cx="3406550" cy="3320020"/>
            <a:chOff x="0" y="0"/>
            <a:chExt cx="625488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Pruebas de integración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verifican la comunicación entre componentes.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9009" y="6246391"/>
            <a:ext cx="3406550" cy="3320020"/>
            <a:chOff x="0" y="0"/>
            <a:chExt cx="625488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Usabilidad y accesibilidad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interfaz intuitiva y estándar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WCAG 2.0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31284" y="6246391"/>
            <a:ext cx="3406550" cy="3320020"/>
            <a:chOff x="0" y="0"/>
            <a:chExt cx="625488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99999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Rendimiento 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respuesta estable bajo carga.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23560" y="6246391"/>
            <a:ext cx="3406550" cy="3320020"/>
            <a:chOff x="0" y="0"/>
            <a:chExt cx="625488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5488" cy="609600"/>
            </a:xfrm>
            <a:custGeom>
              <a:avLst/>
              <a:gdLst/>
              <a:ahLst/>
              <a:cxnLst/>
              <a:rect l="l" t="t" r="r" b="b"/>
              <a:pathLst>
                <a:path w="625488" h="609600">
                  <a:moveTo>
                    <a:pt x="179733" y="0"/>
                  </a:moveTo>
                  <a:lnTo>
                    <a:pt x="445755" y="0"/>
                  </a:lnTo>
                  <a:cubicBezTo>
                    <a:pt x="545019" y="0"/>
                    <a:pt x="625488" y="80469"/>
                    <a:pt x="625488" y="179733"/>
                  </a:cubicBezTo>
                  <a:lnTo>
                    <a:pt x="625488" y="429867"/>
                  </a:lnTo>
                  <a:cubicBezTo>
                    <a:pt x="625488" y="477535"/>
                    <a:pt x="606552" y="523251"/>
                    <a:pt x="572845" y="556957"/>
                  </a:cubicBezTo>
                  <a:cubicBezTo>
                    <a:pt x="539139" y="590664"/>
                    <a:pt x="493423" y="609600"/>
                    <a:pt x="445755" y="609600"/>
                  </a:cubicBezTo>
                  <a:lnTo>
                    <a:pt x="179733" y="609600"/>
                  </a:lnTo>
                  <a:cubicBezTo>
                    <a:pt x="80469" y="609600"/>
                    <a:pt x="0" y="529131"/>
                    <a:pt x="0" y="429867"/>
                  </a:cubicBezTo>
                  <a:lnTo>
                    <a:pt x="0" y="179733"/>
                  </a:lnTo>
                  <a:cubicBezTo>
                    <a:pt x="0" y="80469"/>
                    <a:pt x="80469" y="0"/>
                    <a:pt x="179733" y="0"/>
                  </a:cubicBezTo>
                  <a:close/>
                </a:path>
              </a:pathLst>
            </a:custGeom>
            <a:solidFill>
              <a:srgbClr val="8C52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625488" cy="666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b="1">
                  <a:solidFill>
                    <a:srgbClr val="FFFFFF"/>
                  </a:solidFill>
                  <a:latin typeface="Exo 2 Bold"/>
                  <a:ea typeface="Exo 2 Bold"/>
                  <a:cs typeface="Exo 2 Bold"/>
                  <a:sym typeface="Exo 2 Bold"/>
                </a:rPr>
                <a:t>Caja Negra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validar flujos clave desde la perspectiva del usuario.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5021217" y="686788"/>
            <a:ext cx="2603103" cy="1903519"/>
          </a:xfrm>
          <a:custGeom>
            <a:avLst/>
            <a:gdLst/>
            <a:ahLst/>
            <a:cxnLst/>
            <a:rect l="l" t="t" r="r" b="b"/>
            <a:pathLst>
              <a:path w="2603103" h="1903519">
                <a:moveTo>
                  <a:pt x="0" y="0"/>
                </a:moveTo>
                <a:lnTo>
                  <a:pt x="2603103" y="0"/>
                </a:lnTo>
                <a:lnTo>
                  <a:pt x="2603103" y="1903520"/>
                </a:lnTo>
                <a:lnTo>
                  <a:pt x="0" y="1903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01767"/>
              </p:ext>
            </p:extLst>
          </p:nvPr>
        </p:nvGraphicFramePr>
        <p:xfrm>
          <a:off x="5265670" y="2822296"/>
          <a:ext cx="12358650" cy="7248528"/>
        </p:xfrm>
        <a:graphic>
          <a:graphicData uri="http://schemas.openxmlformats.org/drawingml/2006/table">
            <a:tbl>
              <a:tblPr/>
              <a:tblGrid>
                <a:gridCol w="8755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Rubro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Costo </a:t>
                      </a: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Estimado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Dominio + Hosting (Firebase)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$12.000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Servicios</a:t>
                      </a: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 </a:t>
                      </a: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en</a:t>
                      </a: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 la </a:t>
                      </a: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nube</a:t>
                      </a: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 (Firebase)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$50.000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Herramientas</a:t>
                      </a: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 de </a:t>
                      </a: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diseño</a:t>
                      </a: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/</a:t>
                      </a:r>
                      <a:r>
                        <a:rPr lang="en-US" sz="1999" b="1" dirty="0" err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gestión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$36.000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Horas de desarrollo (800 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$5.600.000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Pruebas y revisión (40 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$280.000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Comunicación y reuniones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$30.000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Imprevistos (10%)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$600.800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0539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FFFFFF"/>
                          </a:solidFill>
                          <a:latin typeface="Exo 2 Bold"/>
                          <a:ea typeface="Exo 2 Bold"/>
                          <a:cs typeface="Exo 2 Bold"/>
                          <a:sym typeface="Exo 2 Bold"/>
                        </a:rPr>
                        <a:t>$6.608.800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121151" y="130308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COSTOS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7721" y="1213754"/>
            <a:ext cx="8334594" cy="82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87"/>
              </a:lnSpc>
            </a:pPr>
            <a:r>
              <a:rPr lang="en-US" sz="1585" spc="15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presupuesto refleja los recursos mínimos para desarrollar e implementar el sistema web de gestión de mantenciones, considerando tecnología, horas hombre y gastos operativos.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068" y="1135399"/>
            <a:ext cx="10156617" cy="8927994"/>
          </a:xfrm>
          <a:custGeom>
            <a:avLst/>
            <a:gdLst/>
            <a:ahLst/>
            <a:cxnLst/>
            <a:rect l="l" t="t" r="r" b="b"/>
            <a:pathLst>
              <a:path w="10156617" h="8927994">
                <a:moveTo>
                  <a:pt x="0" y="0"/>
                </a:moveTo>
                <a:lnTo>
                  <a:pt x="10156617" y="0"/>
                </a:lnTo>
                <a:lnTo>
                  <a:pt x="10156617" y="8927995"/>
                </a:lnTo>
                <a:lnTo>
                  <a:pt x="0" y="8927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691" t="-51743" r="-123799" b="-97051"/>
            </a:stretch>
          </a:blipFill>
          <a:ln w="9525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5853376" y="130308"/>
            <a:ext cx="7208639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LOGIN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17953" y="2088331"/>
            <a:ext cx="6059379" cy="695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3"/>
              </a:lnSpc>
            </a:pPr>
            <a:r>
              <a:rPr lang="en-US" sz="32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El sistema cuenta con una pantalla de inicio de sesión que permite acceder de forma segura mediante correo y contraseña. Incluye validación de usuarios con diferentes roles (administrador, supervisor, mecánico, conductor), garantizando que cada perfil tenga acceso solo a las funciones correspondientes.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450" y="1245240"/>
            <a:ext cx="13912350" cy="8649382"/>
          </a:xfrm>
          <a:custGeom>
            <a:avLst/>
            <a:gdLst/>
            <a:ahLst/>
            <a:cxnLst/>
            <a:rect l="l" t="t" r="r" b="b"/>
            <a:pathLst>
              <a:path w="13912350" h="8649382">
                <a:moveTo>
                  <a:pt x="0" y="0"/>
                </a:moveTo>
                <a:lnTo>
                  <a:pt x="13912350" y="0"/>
                </a:lnTo>
                <a:lnTo>
                  <a:pt x="13912350" y="8649383"/>
                </a:lnTo>
                <a:lnTo>
                  <a:pt x="0" y="8649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5" r="-112" b="-709"/>
            </a:stretch>
          </a:blipFill>
          <a:ln w="38100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3536569" y="130308"/>
            <a:ext cx="1184225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PANEL PRINCIPAL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75967" y="1367002"/>
            <a:ext cx="3447803" cy="841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El panel principal ofrece una visión general del estado de la flota y las mantenciones. Presenta indicadores clave como el total de vehículos, mantenciones pendientes, costos del mes y alertas críticas, permitiendo a los administradores tomar decisiones rápidas y efectivas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394" y="1209323"/>
            <a:ext cx="13462515" cy="8414072"/>
          </a:xfrm>
          <a:custGeom>
            <a:avLst/>
            <a:gdLst/>
            <a:ahLst/>
            <a:cxnLst/>
            <a:rect l="l" t="t" r="r" b="b"/>
            <a:pathLst>
              <a:path w="13462515" h="8414072">
                <a:moveTo>
                  <a:pt x="0" y="0"/>
                </a:moveTo>
                <a:lnTo>
                  <a:pt x="13462515" y="0"/>
                </a:lnTo>
                <a:lnTo>
                  <a:pt x="13462515" y="8414072"/>
                </a:lnTo>
                <a:lnTo>
                  <a:pt x="0" y="841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248685" y="130308"/>
            <a:ext cx="1441802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GESTIÓN DE VEHÍCULOS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0467" y="1217600"/>
            <a:ext cx="4355485" cy="840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La gestión de vehículos permite administrar la información completa de la flota de emergencia. Incluye datos como tipo, marca/modelo, año, kilometraje, estado operativo y próxima mantención, asegurando un control detallado de cada unidad.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46898" r="-5310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4538" y="4553241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3644" y="3644716"/>
            <a:ext cx="9976443" cy="322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El Cuerpo de Bomberos de Talcahuano enfrenta grandes dificultades para gestionar las mantenciones de sus vehículos de emergencia.</a:t>
            </a:r>
          </a:p>
          <a:p>
            <a:pPr algn="just">
              <a:lnSpc>
                <a:spcPts val="5111"/>
              </a:lnSpc>
            </a:pPr>
            <a:endParaRPr lang="en-US" sz="3599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5111"/>
              </a:lnSpc>
            </a:pPr>
            <a:r>
              <a:rPr lang="en-US" sz="3599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Actualmente sus principales necesidades son: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43644" y="6915983"/>
            <a:ext cx="11248646" cy="772362"/>
            <a:chOff x="0" y="0"/>
            <a:chExt cx="2785969" cy="1912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10324" y="0"/>
                  </a:moveTo>
                  <a:lnTo>
                    <a:pt x="2775645" y="0"/>
                  </a:lnTo>
                  <a:cubicBezTo>
                    <a:pt x="2778383" y="0"/>
                    <a:pt x="2781009" y="1088"/>
                    <a:pt x="2782945" y="3024"/>
                  </a:cubicBezTo>
                  <a:cubicBezTo>
                    <a:pt x="2784881" y="4960"/>
                    <a:pt x="2785969" y="7586"/>
                    <a:pt x="2785969" y="10324"/>
                  </a:cubicBezTo>
                  <a:lnTo>
                    <a:pt x="2785969" y="180968"/>
                  </a:lnTo>
                  <a:cubicBezTo>
                    <a:pt x="2785969" y="183706"/>
                    <a:pt x="2784881" y="186332"/>
                    <a:pt x="2782945" y="188268"/>
                  </a:cubicBezTo>
                  <a:cubicBezTo>
                    <a:pt x="2781009" y="190204"/>
                    <a:pt x="2778383" y="191292"/>
                    <a:pt x="2775645" y="191292"/>
                  </a:cubicBezTo>
                  <a:lnTo>
                    <a:pt x="10324" y="191292"/>
                  </a:lnTo>
                  <a:cubicBezTo>
                    <a:pt x="7586" y="191292"/>
                    <a:pt x="4960" y="190204"/>
                    <a:pt x="3024" y="188268"/>
                  </a:cubicBezTo>
                  <a:cubicBezTo>
                    <a:pt x="1088" y="186332"/>
                    <a:pt x="0" y="183706"/>
                    <a:pt x="0" y="180968"/>
                  </a:cubicBezTo>
                  <a:lnTo>
                    <a:pt x="0" y="10324"/>
                  </a:lnTo>
                  <a:cubicBezTo>
                    <a:pt x="0" y="7586"/>
                    <a:pt x="1088" y="4960"/>
                    <a:pt x="3024" y="3024"/>
                  </a:cubicBezTo>
                  <a:cubicBezTo>
                    <a:pt x="4960" y="1088"/>
                    <a:pt x="7586" y="0"/>
                    <a:pt x="103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Un sistema centralizado.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43644" y="7669270"/>
            <a:ext cx="11248646" cy="1362912"/>
            <a:chOff x="0" y="0"/>
            <a:chExt cx="2785969" cy="3375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5969" cy="337554"/>
            </a:xfrm>
            <a:custGeom>
              <a:avLst/>
              <a:gdLst/>
              <a:ahLst/>
              <a:cxnLst/>
              <a:rect l="l" t="t" r="r" b="b"/>
              <a:pathLst>
                <a:path w="2785969" h="337554">
                  <a:moveTo>
                    <a:pt x="0" y="0"/>
                  </a:moveTo>
                  <a:lnTo>
                    <a:pt x="2785969" y="0"/>
                  </a:lnTo>
                  <a:lnTo>
                    <a:pt x="2785969" y="337554"/>
                  </a:lnTo>
                  <a:lnTo>
                    <a:pt x="0" y="337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85969" cy="375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000000"/>
                  </a:solidFill>
                  <a:latin typeface="Exo 2"/>
                  <a:ea typeface="Exo 2"/>
                  <a:cs typeface="Exo 2"/>
                  <a:sym typeface="Exo 2"/>
                </a:rPr>
                <a:t>Los datos se encuentran dispersos, lo que genera pérdida de trazabilidad.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243644" y="9080428"/>
            <a:ext cx="11248646" cy="772362"/>
            <a:chOff x="0" y="0"/>
            <a:chExt cx="2785969" cy="19129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85969" cy="191292"/>
            </a:xfrm>
            <a:custGeom>
              <a:avLst/>
              <a:gdLst/>
              <a:ahLst/>
              <a:cxnLst/>
              <a:rect l="l" t="t" r="r" b="b"/>
              <a:pathLst>
                <a:path w="2785969" h="191292">
                  <a:moveTo>
                    <a:pt x="10324" y="0"/>
                  </a:moveTo>
                  <a:lnTo>
                    <a:pt x="2775645" y="0"/>
                  </a:lnTo>
                  <a:cubicBezTo>
                    <a:pt x="2778383" y="0"/>
                    <a:pt x="2781009" y="1088"/>
                    <a:pt x="2782945" y="3024"/>
                  </a:cubicBezTo>
                  <a:cubicBezTo>
                    <a:pt x="2784881" y="4960"/>
                    <a:pt x="2785969" y="7586"/>
                    <a:pt x="2785969" y="10324"/>
                  </a:cubicBezTo>
                  <a:lnTo>
                    <a:pt x="2785969" y="180968"/>
                  </a:lnTo>
                  <a:cubicBezTo>
                    <a:pt x="2785969" y="183706"/>
                    <a:pt x="2784881" y="186332"/>
                    <a:pt x="2782945" y="188268"/>
                  </a:cubicBezTo>
                  <a:cubicBezTo>
                    <a:pt x="2781009" y="190204"/>
                    <a:pt x="2778383" y="191292"/>
                    <a:pt x="2775645" y="191292"/>
                  </a:cubicBezTo>
                  <a:lnTo>
                    <a:pt x="10324" y="191292"/>
                  </a:lnTo>
                  <a:cubicBezTo>
                    <a:pt x="7586" y="191292"/>
                    <a:pt x="4960" y="190204"/>
                    <a:pt x="3024" y="188268"/>
                  </a:cubicBezTo>
                  <a:cubicBezTo>
                    <a:pt x="1088" y="186332"/>
                    <a:pt x="0" y="183706"/>
                    <a:pt x="0" y="180968"/>
                  </a:cubicBezTo>
                  <a:lnTo>
                    <a:pt x="0" y="10324"/>
                  </a:lnTo>
                  <a:cubicBezTo>
                    <a:pt x="0" y="7586"/>
                    <a:pt x="1088" y="4960"/>
                    <a:pt x="3024" y="3024"/>
                  </a:cubicBezTo>
                  <a:cubicBezTo>
                    <a:pt x="4960" y="1088"/>
                    <a:pt x="7586" y="0"/>
                    <a:pt x="10324" y="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85969" cy="229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32" lvl="1" indent="-388616" algn="l">
                <a:lnSpc>
                  <a:spcPts val="4679"/>
                </a:lnSpc>
                <a:buFont typeface="Arial"/>
                <a:buChar char="•"/>
              </a:pPr>
              <a:r>
                <a:rPr lang="en-US" sz="3599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Retrasos en reparaciones y mayores costos.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63238" y="4817574"/>
            <a:ext cx="1191343" cy="1300077"/>
          </a:xfrm>
          <a:custGeom>
            <a:avLst/>
            <a:gdLst/>
            <a:ahLst/>
            <a:cxnLst/>
            <a:rect l="l" t="t" r="r" b="b"/>
            <a:pathLst>
              <a:path w="1191343" h="1300077">
                <a:moveTo>
                  <a:pt x="0" y="0"/>
                </a:moveTo>
                <a:lnTo>
                  <a:pt x="1191343" y="0"/>
                </a:lnTo>
                <a:lnTo>
                  <a:pt x="1191343" y="1300077"/>
                </a:lnTo>
                <a:lnTo>
                  <a:pt x="0" y="130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67" y="1123739"/>
            <a:ext cx="13521972" cy="8603355"/>
          </a:xfrm>
          <a:custGeom>
            <a:avLst/>
            <a:gdLst/>
            <a:ahLst/>
            <a:cxnLst/>
            <a:rect l="l" t="t" r="r" b="b"/>
            <a:pathLst>
              <a:path w="13521972" h="8603355">
                <a:moveTo>
                  <a:pt x="0" y="0"/>
                </a:moveTo>
                <a:lnTo>
                  <a:pt x="13521972" y="0"/>
                </a:lnTo>
                <a:lnTo>
                  <a:pt x="13521972" y="8603354"/>
                </a:lnTo>
                <a:lnTo>
                  <a:pt x="0" y="860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57275" y="130308"/>
            <a:ext cx="16202025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GESTIÓN DE MANTENCIONES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62079" y="1474002"/>
            <a:ext cx="4244015" cy="728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3"/>
              </a:lnSpc>
            </a:pPr>
            <a:r>
              <a:rPr lang="en-US" sz="31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La gestión de mantenciones organiza y controla las actividades preventivas y correctivas de la flota, mostrando el estado actual de cada tarea: completadas, en progreso, programadas o vencidas.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82" y="1100448"/>
            <a:ext cx="13056220" cy="8207268"/>
          </a:xfrm>
          <a:custGeom>
            <a:avLst/>
            <a:gdLst/>
            <a:ahLst/>
            <a:cxnLst/>
            <a:rect l="l" t="t" r="r" b="b"/>
            <a:pathLst>
              <a:path w="13056220" h="8207268">
                <a:moveTo>
                  <a:pt x="0" y="0"/>
                </a:moveTo>
                <a:lnTo>
                  <a:pt x="13056220" y="0"/>
                </a:lnTo>
                <a:lnTo>
                  <a:pt x="13056220" y="8207268"/>
                </a:lnTo>
                <a:lnTo>
                  <a:pt x="0" y="8207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67" t="-1272" r="-2000" b="-8400"/>
            </a:stretch>
          </a:blipFill>
          <a:ln w="47625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170509" y="21968"/>
            <a:ext cx="1394698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GESTIÓN DE USUARIOS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11470" y="993882"/>
            <a:ext cx="4833212" cy="836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2988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En esta sección se pueden registrar y gestionar todos los usuarios del sistema, desde administradores hasta conductores. Se asignan roles específicos, se controlan accesos y se monitorea la actividad de cada miembro. Esto asegura que cada persona tenga solo los permisos necesarios y que exista trazabilidad en todas las acciones realizadas.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818" y="60673"/>
            <a:ext cx="11028669" cy="10165654"/>
          </a:xfrm>
          <a:custGeom>
            <a:avLst/>
            <a:gdLst/>
            <a:ahLst/>
            <a:cxnLst/>
            <a:rect l="l" t="t" r="r" b="b"/>
            <a:pathLst>
              <a:path w="11028669" h="10165654">
                <a:moveTo>
                  <a:pt x="0" y="0"/>
                </a:moveTo>
                <a:lnTo>
                  <a:pt x="11028669" y="0"/>
                </a:lnTo>
                <a:lnTo>
                  <a:pt x="11028669" y="10165654"/>
                </a:lnTo>
                <a:lnTo>
                  <a:pt x="0" y="1016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3" t="-1708" r="-1885" b="-5206"/>
            </a:stretch>
          </a:blipFill>
          <a:ln w="47625" cap="sq">
            <a:solidFill>
              <a:srgbClr val="DDDFE4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1558351" y="-34577"/>
            <a:ext cx="5543032" cy="18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MOCKUPS - REPORTES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706" y="2033599"/>
            <a:ext cx="5212594" cy="732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3222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En este módulo se generan reportes personalizados sobre la disponibilidad de la flota, frecuencia de mantenciones y costos asociados. El usuario puede aplicar filtros, visualizar resultados y exportarlos en diferentes formatos, lo que facilita la toma de decisiones y el control de recursos.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2832" r="-328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15" r="-2501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5561" b="-556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 POR SU ATENCIÓN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839598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5015" r="-2501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12487" b="-1248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t="-24985" b="-2498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5015" r="-25015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0016" r="-3001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t="-25078" b="-2507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-39005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r="-5748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3287" y="3600450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1632" y="3870575"/>
            <a:ext cx="1012054" cy="1288495"/>
          </a:xfrm>
          <a:custGeom>
            <a:avLst/>
            <a:gdLst/>
            <a:ahLst/>
            <a:cxnLst/>
            <a:rect l="l" t="t" r="r" b="b"/>
            <a:pathLst>
              <a:path w="1012054" h="1288495">
                <a:moveTo>
                  <a:pt x="0" y="0"/>
                </a:moveTo>
                <a:lnTo>
                  <a:pt x="1012054" y="0"/>
                </a:lnTo>
                <a:lnTo>
                  <a:pt x="1012054" y="1288494"/>
                </a:lnTo>
                <a:lnTo>
                  <a:pt x="0" y="12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6852" y="3203519"/>
            <a:ext cx="8871359" cy="231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Nuest</a:t>
            </a: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ra propuesta consiste en implementar un sistema web centralizado que permita registrar y controlar las mantenciones de la flota de vehículos. </a:t>
            </a:r>
          </a:p>
          <a:p>
            <a:pPr algn="just">
              <a:lnSpc>
                <a:spcPts val="3691"/>
              </a:lnSpc>
              <a:spcBef>
                <a:spcPct val="0"/>
              </a:spcBef>
            </a:pPr>
            <a:endParaRPr lang="en-US" sz="2599" u="none" strike="noStrike">
              <a:solidFill>
                <a:srgbClr val="2B3244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Este sistema integrará: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58415" y="5599085"/>
            <a:ext cx="3539725" cy="4138215"/>
            <a:chOff x="0" y="0"/>
            <a:chExt cx="896711" cy="10483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539BE0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291904" y="5704143"/>
            <a:ext cx="1472748" cy="1472748"/>
          </a:xfrm>
          <a:custGeom>
            <a:avLst/>
            <a:gdLst/>
            <a:ahLst/>
            <a:cxnLst/>
            <a:rect l="l" t="t" r="r" b="b"/>
            <a:pathLst>
              <a:path w="1472748" h="1472748">
                <a:moveTo>
                  <a:pt x="0" y="0"/>
                </a:moveTo>
                <a:lnTo>
                  <a:pt x="1472747" y="0"/>
                </a:lnTo>
                <a:lnTo>
                  <a:pt x="1472747" y="1472748"/>
                </a:lnTo>
                <a:lnTo>
                  <a:pt x="0" y="1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2386852" y="7334053"/>
            <a:ext cx="3343445" cy="193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Funciones de alertas automáticas para avisar sobre mantenciones vencidas o próximas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146189" y="5599085"/>
            <a:ext cx="3539725" cy="4138215"/>
            <a:chOff x="0" y="0"/>
            <a:chExt cx="896711" cy="1048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106700" y="5721675"/>
            <a:ext cx="1618705" cy="1752319"/>
          </a:xfrm>
          <a:custGeom>
            <a:avLst/>
            <a:gdLst/>
            <a:ahLst/>
            <a:cxnLst/>
            <a:rect l="l" t="t" r="r" b="b"/>
            <a:pathLst>
              <a:path w="1618705" h="1752319">
                <a:moveTo>
                  <a:pt x="0" y="0"/>
                </a:moveTo>
                <a:lnTo>
                  <a:pt x="1618704" y="0"/>
                </a:lnTo>
                <a:lnTo>
                  <a:pt x="1618704" y="1752319"/>
                </a:lnTo>
                <a:lnTo>
                  <a:pt x="0" y="175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6241735" y="7724578"/>
            <a:ext cx="3376298" cy="115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8"/>
              </a:lnSpc>
              <a:spcBef>
                <a:spcPct val="0"/>
              </a:spcBef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Generación de reportes exportables a PDF y Excel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38340" y="5599085"/>
            <a:ext cx="3539725" cy="4138215"/>
            <a:chOff x="0" y="0"/>
            <a:chExt cx="896711" cy="10483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065213" y="5704143"/>
            <a:ext cx="1485978" cy="1437684"/>
          </a:xfrm>
          <a:custGeom>
            <a:avLst/>
            <a:gdLst/>
            <a:ahLst/>
            <a:cxnLst/>
            <a:rect l="l" t="t" r="r" b="b"/>
            <a:pathLst>
              <a:path w="1485978" h="1437684">
                <a:moveTo>
                  <a:pt x="0" y="0"/>
                </a:moveTo>
                <a:lnTo>
                  <a:pt x="1485978" y="0"/>
                </a:lnTo>
                <a:lnTo>
                  <a:pt x="1485978" y="1437684"/>
                </a:lnTo>
                <a:lnTo>
                  <a:pt x="0" y="1437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10105015" y="7138791"/>
            <a:ext cx="3387275" cy="23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Historial consolidado por unidad.</a:t>
            </a:r>
          </a:p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Carga de documentos asociados (boletas, facturas y fotos en PDF/JPG/PNG)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-39005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r="-5748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3287" y="3600450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1632" y="3870575"/>
            <a:ext cx="1012054" cy="1288495"/>
          </a:xfrm>
          <a:custGeom>
            <a:avLst/>
            <a:gdLst/>
            <a:ahLst/>
            <a:cxnLst/>
            <a:rect l="l" t="t" r="r" b="b"/>
            <a:pathLst>
              <a:path w="1012054" h="1288495">
                <a:moveTo>
                  <a:pt x="0" y="0"/>
                </a:moveTo>
                <a:lnTo>
                  <a:pt x="1012054" y="0"/>
                </a:lnTo>
                <a:lnTo>
                  <a:pt x="1012054" y="1288494"/>
                </a:lnTo>
                <a:lnTo>
                  <a:pt x="0" y="12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6852" y="3203519"/>
            <a:ext cx="8871359" cy="231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Nuest</a:t>
            </a: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ra propuesta consiste en implementar un sistema web centralizado que permita registrar y controlar las mantenciones de la flota de vehículos. </a:t>
            </a:r>
          </a:p>
          <a:p>
            <a:pPr algn="just">
              <a:lnSpc>
                <a:spcPts val="3691"/>
              </a:lnSpc>
              <a:spcBef>
                <a:spcPct val="0"/>
              </a:spcBef>
            </a:pPr>
            <a:endParaRPr lang="en-US" sz="2599" u="none" strike="noStrike">
              <a:solidFill>
                <a:srgbClr val="2B3244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Este sistema integrará: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58415" y="5599085"/>
            <a:ext cx="3539725" cy="4138215"/>
            <a:chOff x="0" y="0"/>
            <a:chExt cx="896711" cy="10483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291904" y="5704143"/>
            <a:ext cx="1472748" cy="1472748"/>
          </a:xfrm>
          <a:custGeom>
            <a:avLst/>
            <a:gdLst/>
            <a:ahLst/>
            <a:cxnLst/>
            <a:rect l="l" t="t" r="r" b="b"/>
            <a:pathLst>
              <a:path w="1472748" h="1472748">
                <a:moveTo>
                  <a:pt x="0" y="0"/>
                </a:moveTo>
                <a:lnTo>
                  <a:pt x="1472747" y="0"/>
                </a:lnTo>
                <a:lnTo>
                  <a:pt x="1472747" y="1472748"/>
                </a:lnTo>
                <a:lnTo>
                  <a:pt x="0" y="1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2386852" y="7334053"/>
            <a:ext cx="3343445" cy="193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Funciones de alertas automáticas para avisar sobre mantenciones vencidas o próximas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146189" y="5599085"/>
            <a:ext cx="3539725" cy="4138215"/>
            <a:chOff x="0" y="0"/>
            <a:chExt cx="896711" cy="1048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17962F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106700" y="5721675"/>
            <a:ext cx="1618705" cy="1752319"/>
          </a:xfrm>
          <a:custGeom>
            <a:avLst/>
            <a:gdLst/>
            <a:ahLst/>
            <a:cxnLst/>
            <a:rect l="l" t="t" r="r" b="b"/>
            <a:pathLst>
              <a:path w="1618705" h="1752319">
                <a:moveTo>
                  <a:pt x="0" y="0"/>
                </a:moveTo>
                <a:lnTo>
                  <a:pt x="1618704" y="0"/>
                </a:lnTo>
                <a:lnTo>
                  <a:pt x="1618704" y="1752319"/>
                </a:lnTo>
                <a:lnTo>
                  <a:pt x="0" y="175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6241735" y="7724578"/>
            <a:ext cx="3376298" cy="115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8"/>
              </a:lnSpc>
              <a:spcBef>
                <a:spcPct val="0"/>
              </a:spcBef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Generación de reportes exportables a PDF y Excel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38340" y="5599085"/>
            <a:ext cx="3539725" cy="4138215"/>
            <a:chOff x="0" y="0"/>
            <a:chExt cx="896711" cy="10483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065213" y="5704143"/>
            <a:ext cx="1485978" cy="1437684"/>
          </a:xfrm>
          <a:custGeom>
            <a:avLst/>
            <a:gdLst/>
            <a:ahLst/>
            <a:cxnLst/>
            <a:rect l="l" t="t" r="r" b="b"/>
            <a:pathLst>
              <a:path w="1485978" h="1437684">
                <a:moveTo>
                  <a:pt x="0" y="0"/>
                </a:moveTo>
                <a:lnTo>
                  <a:pt x="1485978" y="0"/>
                </a:lnTo>
                <a:lnTo>
                  <a:pt x="1485978" y="1437684"/>
                </a:lnTo>
                <a:lnTo>
                  <a:pt x="0" y="1437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10105015" y="7138791"/>
            <a:ext cx="3387275" cy="23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Historial consolidado por unidad.</a:t>
            </a:r>
          </a:p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Carga de documentos asociados (boletas, facturas y fotos en PDF/JPG/PNG)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-39005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r="-5748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3287" y="3600450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01632" y="3870575"/>
            <a:ext cx="1012054" cy="1288495"/>
          </a:xfrm>
          <a:custGeom>
            <a:avLst/>
            <a:gdLst/>
            <a:ahLst/>
            <a:cxnLst/>
            <a:rect l="l" t="t" r="r" b="b"/>
            <a:pathLst>
              <a:path w="1012054" h="1288495">
                <a:moveTo>
                  <a:pt x="0" y="0"/>
                </a:moveTo>
                <a:lnTo>
                  <a:pt x="1012054" y="0"/>
                </a:lnTo>
                <a:lnTo>
                  <a:pt x="1012054" y="1288494"/>
                </a:lnTo>
                <a:lnTo>
                  <a:pt x="0" y="12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6852" y="3203519"/>
            <a:ext cx="8871359" cy="231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Nuest</a:t>
            </a: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ra propuesta consiste en implementar un sistema web centralizado que permita registrar y controlar las mantenciones de la flota de vehículos. </a:t>
            </a:r>
          </a:p>
          <a:p>
            <a:pPr algn="just">
              <a:lnSpc>
                <a:spcPts val="3691"/>
              </a:lnSpc>
              <a:spcBef>
                <a:spcPct val="0"/>
              </a:spcBef>
            </a:pPr>
            <a:endParaRPr lang="en-US" sz="2599" u="none" strike="noStrike">
              <a:solidFill>
                <a:srgbClr val="2B3244"/>
              </a:solidFill>
              <a:latin typeface="Exo 2"/>
              <a:ea typeface="Exo 2"/>
              <a:cs typeface="Exo 2"/>
              <a:sym typeface="Exo 2"/>
            </a:endParaRPr>
          </a:p>
          <a:p>
            <a:pPr algn="just">
              <a:lnSpc>
                <a:spcPts val="3691"/>
              </a:lnSpc>
              <a:spcBef>
                <a:spcPct val="0"/>
              </a:spcBef>
            </a:pPr>
            <a:r>
              <a:rPr lang="en-US" sz="2599" u="none" strike="noStrike">
                <a:solidFill>
                  <a:srgbClr val="2B3244"/>
                </a:solidFill>
                <a:latin typeface="Exo 2"/>
                <a:ea typeface="Exo 2"/>
                <a:cs typeface="Exo 2"/>
                <a:sym typeface="Exo 2"/>
              </a:rPr>
              <a:t>Este sistema integrará: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58415" y="5599085"/>
            <a:ext cx="3539725" cy="4138215"/>
            <a:chOff x="0" y="0"/>
            <a:chExt cx="896711" cy="10483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291904" y="5704143"/>
            <a:ext cx="1472748" cy="1472748"/>
          </a:xfrm>
          <a:custGeom>
            <a:avLst/>
            <a:gdLst/>
            <a:ahLst/>
            <a:cxnLst/>
            <a:rect l="l" t="t" r="r" b="b"/>
            <a:pathLst>
              <a:path w="1472748" h="1472748">
                <a:moveTo>
                  <a:pt x="0" y="0"/>
                </a:moveTo>
                <a:lnTo>
                  <a:pt x="1472747" y="0"/>
                </a:lnTo>
                <a:lnTo>
                  <a:pt x="1472747" y="1472748"/>
                </a:lnTo>
                <a:lnTo>
                  <a:pt x="0" y="1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2386852" y="7334053"/>
            <a:ext cx="3343445" cy="193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Funciones de alertas automáticas para avisar sobre mantenciones vencidas o próximas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146189" y="5599085"/>
            <a:ext cx="3539725" cy="4138215"/>
            <a:chOff x="0" y="0"/>
            <a:chExt cx="896711" cy="10483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999999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7106700" y="5721675"/>
            <a:ext cx="1618705" cy="1752319"/>
          </a:xfrm>
          <a:custGeom>
            <a:avLst/>
            <a:gdLst/>
            <a:ahLst/>
            <a:cxnLst/>
            <a:rect l="l" t="t" r="r" b="b"/>
            <a:pathLst>
              <a:path w="1618705" h="1752319">
                <a:moveTo>
                  <a:pt x="0" y="0"/>
                </a:moveTo>
                <a:lnTo>
                  <a:pt x="1618704" y="0"/>
                </a:lnTo>
                <a:lnTo>
                  <a:pt x="1618704" y="1752319"/>
                </a:lnTo>
                <a:lnTo>
                  <a:pt x="0" y="1752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6241735" y="7724578"/>
            <a:ext cx="3376298" cy="1158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8"/>
              </a:lnSpc>
              <a:spcBef>
                <a:spcPct val="0"/>
              </a:spcBef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Generación de reportes exportables a PDF y Excel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38340" y="5599085"/>
            <a:ext cx="3539725" cy="4138215"/>
            <a:chOff x="0" y="0"/>
            <a:chExt cx="896711" cy="10483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6711" cy="1048325"/>
            </a:xfrm>
            <a:custGeom>
              <a:avLst/>
              <a:gdLst/>
              <a:ahLst/>
              <a:cxnLst/>
              <a:rect l="l" t="t" r="r" b="b"/>
              <a:pathLst>
                <a:path w="896711" h="1048325">
                  <a:moveTo>
                    <a:pt x="54679" y="0"/>
                  </a:moveTo>
                  <a:lnTo>
                    <a:pt x="842032" y="0"/>
                  </a:lnTo>
                  <a:cubicBezTo>
                    <a:pt x="872231" y="0"/>
                    <a:pt x="896711" y="24481"/>
                    <a:pt x="896711" y="54679"/>
                  </a:cubicBezTo>
                  <a:lnTo>
                    <a:pt x="896711" y="993647"/>
                  </a:lnTo>
                  <a:cubicBezTo>
                    <a:pt x="896711" y="1023845"/>
                    <a:pt x="872231" y="1048325"/>
                    <a:pt x="842032" y="1048325"/>
                  </a:cubicBezTo>
                  <a:lnTo>
                    <a:pt x="54679" y="1048325"/>
                  </a:lnTo>
                  <a:cubicBezTo>
                    <a:pt x="24481" y="1048325"/>
                    <a:pt x="0" y="1023845"/>
                    <a:pt x="0" y="993647"/>
                  </a:cubicBezTo>
                  <a:lnTo>
                    <a:pt x="0" y="54679"/>
                  </a:lnTo>
                  <a:cubicBezTo>
                    <a:pt x="0" y="24481"/>
                    <a:pt x="24481" y="0"/>
                    <a:pt x="54679" y="0"/>
                  </a:cubicBezTo>
                  <a:close/>
                </a:path>
              </a:pathLst>
            </a:custGeom>
            <a:solidFill>
              <a:srgbClr val="BB2424">
                <a:alpha val="86667"/>
              </a:srgbClr>
            </a:solidFill>
            <a:ln w="38100" cap="rnd">
              <a:solidFill>
                <a:srgbClr val="000000">
                  <a:alpha val="8666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896711" cy="106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065213" y="5704143"/>
            <a:ext cx="1485978" cy="1437684"/>
          </a:xfrm>
          <a:custGeom>
            <a:avLst/>
            <a:gdLst/>
            <a:ahLst/>
            <a:cxnLst/>
            <a:rect l="l" t="t" r="r" b="b"/>
            <a:pathLst>
              <a:path w="1485978" h="1437684">
                <a:moveTo>
                  <a:pt x="0" y="0"/>
                </a:moveTo>
                <a:lnTo>
                  <a:pt x="1485978" y="0"/>
                </a:lnTo>
                <a:lnTo>
                  <a:pt x="1485978" y="1437684"/>
                </a:lnTo>
                <a:lnTo>
                  <a:pt x="0" y="1437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TextBox 30"/>
          <p:cNvSpPr txBox="1"/>
          <p:nvPr/>
        </p:nvSpPr>
        <p:spPr>
          <a:xfrm>
            <a:off x="10105015" y="7138791"/>
            <a:ext cx="3387275" cy="232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Historial consolidado por unidad.</a:t>
            </a:r>
          </a:p>
          <a:p>
            <a:pPr algn="l">
              <a:lnSpc>
                <a:spcPts val="3098"/>
              </a:lnSpc>
            </a:pPr>
            <a:r>
              <a:rPr lang="en-US" sz="2245" b="1" spc="31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Carga de documentos asociados (boletas, facturas y fotos en PDF/JPG/PNG)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5013836" y="548056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883047"/>
            <a:ext cx="15823859" cy="2561160"/>
            <a:chOff x="0" y="0"/>
            <a:chExt cx="5401244" cy="8742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01244" cy="874215"/>
            </a:xfrm>
            <a:custGeom>
              <a:avLst/>
              <a:gdLst/>
              <a:ahLst/>
              <a:cxnLst/>
              <a:rect l="l" t="t" r="r" b="b"/>
              <a:pathLst>
                <a:path w="5401244" h="874215">
                  <a:moveTo>
                    <a:pt x="23484" y="0"/>
                  </a:moveTo>
                  <a:lnTo>
                    <a:pt x="5377760" y="0"/>
                  </a:lnTo>
                  <a:cubicBezTo>
                    <a:pt x="5383988" y="0"/>
                    <a:pt x="5389962" y="2474"/>
                    <a:pt x="5394366" y="6878"/>
                  </a:cubicBezTo>
                  <a:cubicBezTo>
                    <a:pt x="5398770" y="11283"/>
                    <a:pt x="5401244" y="17256"/>
                    <a:pt x="5401244" y="23484"/>
                  </a:cubicBezTo>
                  <a:lnTo>
                    <a:pt x="5401244" y="850731"/>
                  </a:lnTo>
                  <a:cubicBezTo>
                    <a:pt x="5401244" y="856959"/>
                    <a:pt x="5398770" y="862932"/>
                    <a:pt x="5394366" y="867336"/>
                  </a:cubicBezTo>
                  <a:cubicBezTo>
                    <a:pt x="5389962" y="871741"/>
                    <a:pt x="5383988" y="874215"/>
                    <a:pt x="5377760" y="874215"/>
                  </a:cubicBezTo>
                  <a:lnTo>
                    <a:pt x="23484" y="874215"/>
                  </a:lnTo>
                  <a:cubicBezTo>
                    <a:pt x="17256" y="874215"/>
                    <a:pt x="11283" y="871741"/>
                    <a:pt x="6878" y="867336"/>
                  </a:cubicBezTo>
                  <a:cubicBezTo>
                    <a:pt x="2474" y="862932"/>
                    <a:pt x="0" y="856959"/>
                    <a:pt x="0" y="850731"/>
                  </a:cubicBezTo>
                  <a:lnTo>
                    <a:pt x="0" y="23484"/>
                  </a:lnTo>
                  <a:cubicBezTo>
                    <a:pt x="0" y="17256"/>
                    <a:pt x="2474" y="11283"/>
                    <a:pt x="6878" y="6878"/>
                  </a:cubicBezTo>
                  <a:cubicBezTo>
                    <a:pt x="11283" y="2474"/>
                    <a:pt x="17256" y="0"/>
                    <a:pt x="23484" y="0"/>
                  </a:cubicBezTo>
                  <a:close/>
                </a:path>
              </a:pathLst>
            </a:custGeom>
            <a:solidFill>
              <a:srgbClr val="539BE0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401244" cy="893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7761" y="4313892"/>
            <a:ext cx="736150" cy="665905"/>
            <a:chOff x="0" y="0"/>
            <a:chExt cx="193883" cy="1753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6860" y="2668335"/>
            <a:ext cx="5689104" cy="275488"/>
            <a:chOff x="0" y="0"/>
            <a:chExt cx="4519796" cy="218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207587"/>
            <a:ext cx="15823859" cy="2561160"/>
            <a:chOff x="0" y="0"/>
            <a:chExt cx="5401244" cy="874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01244" cy="874215"/>
            </a:xfrm>
            <a:custGeom>
              <a:avLst/>
              <a:gdLst/>
              <a:ahLst/>
              <a:cxnLst/>
              <a:rect l="l" t="t" r="r" b="b"/>
              <a:pathLst>
                <a:path w="5401244" h="874215">
                  <a:moveTo>
                    <a:pt x="23484" y="0"/>
                  </a:moveTo>
                  <a:lnTo>
                    <a:pt x="5377760" y="0"/>
                  </a:lnTo>
                  <a:cubicBezTo>
                    <a:pt x="5383988" y="0"/>
                    <a:pt x="5389962" y="2474"/>
                    <a:pt x="5394366" y="6878"/>
                  </a:cubicBezTo>
                  <a:cubicBezTo>
                    <a:pt x="5398770" y="11283"/>
                    <a:pt x="5401244" y="17256"/>
                    <a:pt x="5401244" y="23484"/>
                  </a:cubicBezTo>
                  <a:lnTo>
                    <a:pt x="5401244" y="850731"/>
                  </a:lnTo>
                  <a:cubicBezTo>
                    <a:pt x="5401244" y="856959"/>
                    <a:pt x="5398770" y="862932"/>
                    <a:pt x="5394366" y="867336"/>
                  </a:cubicBezTo>
                  <a:cubicBezTo>
                    <a:pt x="5389962" y="871741"/>
                    <a:pt x="5383988" y="874215"/>
                    <a:pt x="5377760" y="874215"/>
                  </a:cubicBezTo>
                  <a:lnTo>
                    <a:pt x="23484" y="874215"/>
                  </a:lnTo>
                  <a:cubicBezTo>
                    <a:pt x="17256" y="874215"/>
                    <a:pt x="11283" y="871741"/>
                    <a:pt x="6878" y="867336"/>
                  </a:cubicBezTo>
                  <a:cubicBezTo>
                    <a:pt x="2474" y="862932"/>
                    <a:pt x="0" y="856959"/>
                    <a:pt x="0" y="850731"/>
                  </a:cubicBezTo>
                  <a:lnTo>
                    <a:pt x="0" y="23484"/>
                  </a:lnTo>
                  <a:cubicBezTo>
                    <a:pt x="0" y="17256"/>
                    <a:pt x="2474" y="11283"/>
                    <a:pt x="6878" y="6878"/>
                  </a:cubicBezTo>
                  <a:cubicBezTo>
                    <a:pt x="11283" y="2474"/>
                    <a:pt x="17256" y="0"/>
                    <a:pt x="23484" y="0"/>
                  </a:cubicBezTo>
                  <a:close/>
                </a:path>
              </a:pathLst>
            </a:custGeom>
            <a:solidFill>
              <a:srgbClr val="999999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401244" cy="8932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7761" y="7563636"/>
            <a:ext cx="736150" cy="665905"/>
            <a:chOff x="0" y="0"/>
            <a:chExt cx="193883" cy="1753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AutoShape 24"/>
          <p:cNvSpPr/>
          <p:nvPr/>
        </p:nvSpPr>
        <p:spPr>
          <a:xfrm>
            <a:off x="-715490" y="481381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/>
          <p:nvPr/>
        </p:nvGrpSpPr>
        <p:grpSpPr>
          <a:xfrm>
            <a:off x="14442975" y="3535627"/>
            <a:ext cx="3215746" cy="321574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4874380" y="3992032"/>
            <a:ext cx="2352935" cy="2302935"/>
          </a:xfrm>
          <a:custGeom>
            <a:avLst/>
            <a:gdLst/>
            <a:ahLst/>
            <a:cxnLst/>
            <a:rect l="l" t="t" r="r" b="b"/>
            <a:pathLst>
              <a:path w="2352935" h="2302935">
                <a:moveTo>
                  <a:pt x="0" y="0"/>
                </a:moveTo>
                <a:lnTo>
                  <a:pt x="2352935" y="0"/>
                </a:lnTo>
                <a:lnTo>
                  <a:pt x="2352935" y="2302936"/>
                </a:lnTo>
                <a:lnTo>
                  <a:pt x="0" y="2302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9" name="TextBox 29"/>
          <p:cNvSpPr txBox="1"/>
          <p:nvPr/>
        </p:nvSpPr>
        <p:spPr>
          <a:xfrm>
            <a:off x="1663813" y="1244960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BENEFICIAROS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17374" y="4092428"/>
            <a:ext cx="10131387" cy="208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8"/>
              </a:lnSpc>
              <a:spcBef>
                <a:spcPct val="0"/>
              </a:spcBef>
            </a:pPr>
            <a:r>
              <a:rPr lang="en-US" sz="2948" b="1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D</a:t>
            </a: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irectos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Administradores de la flota.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Supervisores/Mecánicos.</a:t>
            </a:r>
          </a:p>
          <a:p>
            <a:pPr marL="636577" lvl="1" indent="-318289" algn="l">
              <a:lnSpc>
                <a:spcPts val="4068"/>
              </a:lnSpc>
              <a:spcBef>
                <a:spcPct val="0"/>
              </a:spcBef>
              <a:buFont typeface="Arial"/>
              <a:buChar char="•"/>
            </a:pPr>
            <a:r>
              <a:rPr lang="en-US" sz="2948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Conductores de vehículos de emergencia.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17374" y="7436276"/>
            <a:ext cx="11783836" cy="20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99"/>
              </a:lnSpc>
              <a:spcBef>
                <a:spcPct val="0"/>
              </a:spcBef>
            </a:pPr>
            <a:r>
              <a:rPr lang="en-US" sz="2971" b="1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Ind</a:t>
            </a: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irectos</a:t>
            </a:r>
          </a:p>
          <a:p>
            <a:pPr marL="641440" lvl="1" indent="-320720" algn="l">
              <a:lnSpc>
                <a:spcPts val="4099"/>
              </a:lnSpc>
              <a:buFont typeface="Arial"/>
              <a:buChar char="•"/>
            </a:pP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Comunidad de Talcahuano y alrededores.</a:t>
            </a:r>
          </a:p>
          <a:p>
            <a:pPr marL="641440" lvl="1" indent="-320720" algn="l">
              <a:lnSpc>
                <a:spcPts val="4099"/>
              </a:lnSpc>
              <a:buFont typeface="Arial"/>
              <a:buChar char="•"/>
            </a:pPr>
            <a:r>
              <a:rPr lang="en-US" sz="2971" b="1" u="none" strike="noStrike">
                <a:solidFill>
                  <a:srgbClr val="010101"/>
                </a:solidFill>
                <a:latin typeface="Exo 2 Bold"/>
                <a:ea typeface="Exo 2 Bold"/>
                <a:cs typeface="Exo 2 Bold"/>
                <a:sym typeface="Exo 2 Bold"/>
              </a:rPr>
              <a:t>Ciudadanos que dependen de una respuesta rápida y eficiente ante emergencias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340774" y="6880294"/>
            <a:ext cx="3215746" cy="321574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643778" y="7867298"/>
            <a:ext cx="2814138" cy="1241738"/>
          </a:xfrm>
          <a:custGeom>
            <a:avLst/>
            <a:gdLst/>
            <a:ahLst/>
            <a:cxnLst/>
            <a:rect l="l" t="t" r="r" b="b"/>
            <a:pathLst>
              <a:path w="2814138" h="1241738">
                <a:moveTo>
                  <a:pt x="0" y="0"/>
                </a:moveTo>
                <a:lnTo>
                  <a:pt x="2814138" y="0"/>
                </a:lnTo>
                <a:lnTo>
                  <a:pt x="2814138" y="1241738"/>
                </a:lnTo>
                <a:lnTo>
                  <a:pt x="0" y="124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2735</Words>
  <Application>Microsoft Office PowerPoint</Application>
  <PresentationFormat>Personalizado</PresentationFormat>
  <Paragraphs>609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Arial</vt:lpstr>
      <vt:lpstr>Archivo Black</vt:lpstr>
      <vt:lpstr>Open Sauce</vt:lpstr>
      <vt:lpstr>Exo 2</vt:lpstr>
      <vt:lpstr>Exo 2 Bold</vt:lpstr>
      <vt:lpstr>Montserrat Bold</vt:lpstr>
      <vt:lpstr>Open Sauce Bold</vt:lpstr>
      <vt:lpstr>Montserrat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- Proyecto Titulo - Caso Bomberos - Benjamin Alvarez</dc:title>
  <cp:lastModifiedBy>BENJAMIN IGNACIO ALVAREZ AHUMADA</cp:lastModifiedBy>
  <cp:revision>3</cp:revision>
  <dcterms:created xsi:type="dcterms:W3CDTF">2006-08-16T00:00:00Z</dcterms:created>
  <dcterms:modified xsi:type="dcterms:W3CDTF">2025-09-26T22:59:10Z</dcterms:modified>
  <dc:identifier>DAGynhb0plM</dc:identifier>
</cp:coreProperties>
</file>